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82" r:id="rId1"/>
  </p:sldMasterIdLst>
  <p:notesMasterIdLst>
    <p:notesMasterId r:id="rId26"/>
  </p:notesMasterIdLst>
  <p:sldIdLst>
    <p:sldId id="274" r:id="rId2"/>
    <p:sldId id="256" r:id="rId3"/>
    <p:sldId id="276" r:id="rId4"/>
    <p:sldId id="275" r:id="rId5"/>
    <p:sldId id="277" r:id="rId6"/>
    <p:sldId id="278" r:id="rId7"/>
    <p:sldId id="279" r:id="rId8"/>
    <p:sldId id="258" r:id="rId9"/>
    <p:sldId id="259" r:id="rId10"/>
    <p:sldId id="260" r:id="rId11"/>
    <p:sldId id="261" r:id="rId12"/>
    <p:sldId id="262" r:id="rId13"/>
    <p:sldId id="280" r:id="rId14"/>
    <p:sldId id="263" r:id="rId15"/>
    <p:sldId id="264" r:id="rId16"/>
    <p:sldId id="265" r:id="rId17"/>
    <p:sldId id="273" r:id="rId18"/>
    <p:sldId id="271" r:id="rId19"/>
    <p:sldId id="272" r:id="rId20"/>
    <p:sldId id="267" r:id="rId21"/>
    <p:sldId id="266" r:id="rId22"/>
    <p:sldId id="268" r:id="rId23"/>
    <p:sldId id="269" r:id="rId24"/>
    <p:sldId id="27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7" d="100"/>
          <a:sy n="87" d="100"/>
        </p:scale>
        <p:origin x="52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59908D-A101-4459-A888-C3FEB3CA7D21}" type="doc">
      <dgm:prSet loTypeId="urn:microsoft.com/office/officeart/2005/8/layout/process4" loCatId="list" qsTypeId="urn:microsoft.com/office/officeart/2005/8/quickstyle/3d3" qsCatId="3D" csTypeId="urn:microsoft.com/office/officeart/2005/8/colors/accent1_2" csCatId="accent1" phldr="1"/>
      <dgm:spPr/>
      <dgm:t>
        <a:bodyPr/>
        <a:lstStyle/>
        <a:p>
          <a:endParaRPr lang="hi-IN"/>
        </a:p>
      </dgm:t>
    </dgm:pt>
    <dgm:pt modelId="{2D7C4F6E-7A33-4E2F-A848-D36BA1D24ED4}">
      <dgm:prSet phldrT="[Text]" custT="1"/>
      <dgm:spPr/>
      <dgm:t>
        <a:bodyPr/>
        <a:lstStyle/>
        <a:p>
          <a:r>
            <a:rPr lang="en-US" sz="2800" dirty="0"/>
            <a:t>Introduction</a:t>
          </a:r>
          <a:endParaRPr lang="hi-IN" sz="2800" dirty="0"/>
        </a:p>
      </dgm:t>
    </dgm:pt>
    <dgm:pt modelId="{244D591A-FB15-4B75-8908-887E55B19B1C}" type="parTrans" cxnId="{914581A1-E522-4D28-B21F-11F0E227EA5E}">
      <dgm:prSet/>
      <dgm:spPr/>
      <dgm:t>
        <a:bodyPr/>
        <a:lstStyle/>
        <a:p>
          <a:endParaRPr lang="hi-IN"/>
        </a:p>
      </dgm:t>
    </dgm:pt>
    <dgm:pt modelId="{0CD68351-CBA5-4763-B0B8-2252E4C753B8}" type="sibTrans" cxnId="{914581A1-E522-4D28-B21F-11F0E227EA5E}">
      <dgm:prSet/>
      <dgm:spPr/>
      <dgm:t>
        <a:bodyPr/>
        <a:lstStyle/>
        <a:p>
          <a:endParaRPr lang="hi-IN"/>
        </a:p>
      </dgm:t>
    </dgm:pt>
    <dgm:pt modelId="{F5A032F7-2F1F-48D3-ABC4-4FBB5D0FA342}">
      <dgm:prSet phldrT="[Text]"/>
      <dgm:spPr/>
      <dgm:t>
        <a:bodyPr/>
        <a:lstStyle/>
        <a:p>
          <a:r>
            <a:rPr lang="en-US" dirty="0"/>
            <a:t>Objective</a:t>
          </a:r>
          <a:endParaRPr lang="hi-IN" dirty="0"/>
        </a:p>
      </dgm:t>
    </dgm:pt>
    <dgm:pt modelId="{DCDE12AA-8997-4405-90C8-60D36A081CC9}" type="parTrans" cxnId="{A5EBBAE3-F5F5-43A1-A574-F965BDFDB0E5}">
      <dgm:prSet/>
      <dgm:spPr/>
      <dgm:t>
        <a:bodyPr/>
        <a:lstStyle/>
        <a:p>
          <a:endParaRPr lang="hi-IN"/>
        </a:p>
      </dgm:t>
    </dgm:pt>
    <dgm:pt modelId="{CCC9B287-294F-421E-AB99-FD56DF0D8FAA}" type="sibTrans" cxnId="{A5EBBAE3-F5F5-43A1-A574-F965BDFDB0E5}">
      <dgm:prSet/>
      <dgm:spPr/>
      <dgm:t>
        <a:bodyPr/>
        <a:lstStyle/>
        <a:p>
          <a:endParaRPr lang="hi-IN"/>
        </a:p>
      </dgm:t>
    </dgm:pt>
    <dgm:pt modelId="{1A1EEA47-5DF3-45EA-B7A5-44A35A82595B}">
      <dgm:prSet phldrT="[Text]"/>
      <dgm:spPr/>
      <dgm:t>
        <a:bodyPr/>
        <a:lstStyle/>
        <a:p>
          <a:r>
            <a:rPr lang="en-US" dirty="0"/>
            <a:t>Related Work</a:t>
          </a:r>
          <a:endParaRPr lang="hi-IN" dirty="0"/>
        </a:p>
      </dgm:t>
    </dgm:pt>
    <dgm:pt modelId="{25462364-6E6D-4D37-90B9-89B85125A730}" type="parTrans" cxnId="{F5410F26-374C-43FD-B93A-AC2276999256}">
      <dgm:prSet/>
      <dgm:spPr/>
      <dgm:t>
        <a:bodyPr/>
        <a:lstStyle/>
        <a:p>
          <a:endParaRPr lang="hi-IN"/>
        </a:p>
      </dgm:t>
    </dgm:pt>
    <dgm:pt modelId="{0208D8D9-3AC5-4918-BB6B-E43D90ACC97E}" type="sibTrans" cxnId="{F5410F26-374C-43FD-B93A-AC2276999256}">
      <dgm:prSet/>
      <dgm:spPr/>
      <dgm:t>
        <a:bodyPr/>
        <a:lstStyle/>
        <a:p>
          <a:endParaRPr lang="hi-IN"/>
        </a:p>
      </dgm:t>
    </dgm:pt>
    <dgm:pt modelId="{96C27EDA-CBD1-4DAE-8E2A-DE14F1F0F86B}">
      <dgm:prSet phldrT="[Text]" custT="1"/>
      <dgm:spPr/>
      <dgm:t>
        <a:bodyPr/>
        <a:lstStyle/>
        <a:p>
          <a:r>
            <a:rPr lang="en-US" sz="2800" dirty="0"/>
            <a:t>Background Study</a:t>
          </a:r>
          <a:endParaRPr lang="hi-IN" sz="2800" dirty="0"/>
        </a:p>
      </dgm:t>
    </dgm:pt>
    <dgm:pt modelId="{712FB0D5-6C3D-4044-8022-A80DD300C9C1}" type="parTrans" cxnId="{F3002317-2EC0-4515-AB34-47F7F1E1F56B}">
      <dgm:prSet/>
      <dgm:spPr/>
      <dgm:t>
        <a:bodyPr/>
        <a:lstStyle/>
        <a:p>
          <a:endParaRPr lang="hi-IN"/>
        </a:p>
      </dgm:t>
    </dgm:pt>
    <dgm:pt modelId="{80942731-7F1A-4B31-A399-CA384BD15872}" type="sibTrans" cxnId="{F3002317-2EC0-4515-AB34-47F7F1E1F56B}">
      <dgm:prSet/>
      <dgm:spPr/>
      <dgm:t>
        <a:bodyPr/>
        <a:lstStyle/>
        <a:p>
          <a:endParaRPr lang="hi-IN"/>
        </a:p>
      </dgm:t>
    </dgm:pt>
    <dgm:pt modelId="{9171BE31-CEF9-43B0-9CC7-5B6BB95396DD}">
      <dgm:prSet phldrT="[Text]"/>
      <dgm:spPr/>
      <dgm:t>
        <a:bodyPr/>
        <a:lstStyle/>
        <a:p>
          <a:r>
            <a:rPr lang="en-US" dirty="0"/>
            <a:t>Image Processing</a:t>
          </a:r>
          <a:endParaRPr lang="hi-IN" dirty="0"/>
        </a:p>
      </dgm:t>
    </dgm:pt>
    <dgm:pt modelId="{7C63D0EE-B141-4757-B5C0-BE98D55A508C}" type="parTrans" cxnId="{5670CDD7-B748-4130-ACA3-DD09C9D2B6C1}">
      <dgm:prSet/>
      <dgm:spPr/>
      <dgm:t>
        <a:bodyPr/>
        <a:lstStyle/>
        <a:p>
          <a:endParaRPr lang="hi-IN"/>
        </a:p>
      </dgm:t>
    </dgm:pt>
    <dgm:pt modelId="{689AA05D-00D9-4EC9-9E40-8E02EA840420}" type="sibTrans" cxnId="{5670CDD7-B748-4130-ACA3-DD09C9D2B6C1}">
      <dgm:prSet/>
      <dgm:spPr/>
      <dgm:t>
        <a:bodyPr/>
        <a:lstStyle/>
        <a:p>
          <a:endParaRPr lang="hi-IN"/>
        </a:p>
      </dgm:t>
    </dgm:pt>
    <dgm:pt modelId="{BB603C91-6047-4097-A088-A485FDB33E41}">
      <dgm:prSet phldrT="[Text]"/>
      <dgm:spPr/>
      <dgm:t>
        <a:bodyPr/>
        <a:lstStyle/>
        <a:p>
          <a:r>
            <a:rPr lang="en-US" dirty="0" err="1"/>
            <a:t>MediaPipe</a:t>
          </a:r>
          <a:r>
            <a:rPr lang="en-US" dirty="0"/>
            <a:t> Hands</a:t>
          </a:r>
          <a:endParaRPr lang="hi-IN" dirty="0"/>
        </a:p>
      </dgm:t>
    </dgm:pt>
    <dgm:pt modelId="{F5BE61CF-EB80-4236-BE83-9A902A4F606F}" type="parTrans" cxnId="{843600CC-7F11-4B97-A757-A815DBBF2D54}">
      <dgm:prSet/>
      <dgm:spPr/>
      <dgm:t>
        <a:bodyPr/>
        <a:lstStyle/>
        <a:p>
          <a:endParaRPr lang="hi-IN"/>
        </a:p>
      </dgm:t>
    </dgm:pt>
    <dgm:pt modelId="{FF2FFBB2-A528-4BC7-92A6-CED45627B1BF}" type="sibTrans" cxnId="{843600CC-7F11-4B97-A757-A815DBBF2D54}">
      <dgm:prSet/>
      <dgm:spPr/>
      <dgm:t>
        <a:bodyPr/>
        <a:lstStyle/>
        <a:p>
          <a:endParaRPr lang="hi-IN"/>
        </a:p>
      </dgm:t>
    </dgm:pt>
    <dgm:pt modelId="{3C3BF341-1A0A-4985-9EA8-DCE1871295AA}">
      <dgm:prSet phldrT="[Text]" custT="1"/>
      <dgm:spPr/>
      <dgm:t>
        <a:bodyPr/>
        <a:lstStyle/>
        <a:p>
          <a:r>
            <a:rPr lang="en-US" sz="2800" dirty="0"/>
            <a:t>Approach</a:t>
          </a:r>
          <a:endParaRPr lang="hi-IN" sz="2800" dirty="0"/>
        </a:p>
      </dgm:t>
    </dgm:pt>
    <dgm:pt modelId="{CBA52008-3E32-4278-BD74-5F36F79CE393}" type="parTrans" cxnId="{8334E00C-2DED-4412-BC26-39F03173823D}">
      <dgm:prSet/>
      <dgm:spPr/>
      <dgm:t>
        <a:bodyPr/>
        <a:lstStyle/>
        <a:p>
          <a:endParaRPr lang="hi-IN"/>
        </a:p>
      </dgm:t>
    </dgm:pt>
    <dgm:pt modelId="{749218C3-572B-405C-837E-31C7CED0EFC9}" type="sibTrans" cxnId="{8334E00C-2DED-4412-BC26-39F03173823D}">
      <dgm:prSet/>
      <dgm:spPr/>
      <dgm:t>
        <a:bodyPr/>
        <a:lstStyle/>
        <a:p>
          <a:endParaRPr lang="hi-IN"/>
        </a:p>
      </dgm:t>
    </dgm:pt>
    <dgm:pt modelId="{98233CF6-5A8F-400A-90AD-A1A8B1A4C764}">
      <dgm:prSet phldrT="[Text]"/>
      <dgm:spPr/>
      <dgm:t>
        <a:bodyPr/>
        <a:lstStyle/>
        <a:p>
          <a:r>
            <a:rPr lang="en-US" dirty="0"/>
            <a:t>Implementation</a:t>
          </a:r>
          <a:endParaRPr lang="hi-IN" dirty="0"/>
        </a:p>
      </dgm:t>
    </dgm:pt>
    <dgm:pt modelId="{2E9A044B-95AC-4EA9-AE4B-0D216215C9C7}" type="parTrans" cxnId="{545A4576-4993-4F53-9BF3-CD458672825F}">
      <dgm:prSet/>
      <dgm:spPr/>
      <dgm:t>
        <a:bodyPr/>
        <a:lstStyle/>
        <a:p>
          <a:endParaRPr lang="hi-IN"/>
        </a:p>
      </dgm:t>
    </dgm:pt>
    <dgm:pt modelId="{2DD5A483-ABFC-49B4-91F3-91FECBACD862}" type="sibTrans" cxnId="{545A4576-4993-4F53-9BF3-CD458672825F}">
      <dgm:prSet/>
      <dgm:spPr/>
      <dgm:t>
        <a:bodyPr/>
        <a:lstStyle/>
        <a:p>
          <a:endParaRPr lang="hi-IN"/>
        </a:p>
      </dgm:t>
    </dgm:pt>
    <dgm:pt modelId="{58AAEB9A-AC96-47FB-85CB-8D6EE0A5E8E6}">
      <dgm:prSet phldrT="[Text]"/>
      <dgm:spPr/>
      <dgm:t>
        <a:bodyPr/>
        <a:lstStyle/>
        <a:p>
          <a:r>
            <a:rPr lang="en-US" dirty="0"/>
            <a:t>Future Scope</a:t>
          </a:r>
          <a:endParaRPr lang="hi-IN" dirty="0"/>
        </a:p>
      </dgm:t>
    </dgm:pt>
    <dgm:pt modelId="{52128ACD-EBCD-47F1-9544-AF041083A77C}" type="parTrans" cxnId="{92B8FB7C-6B3E-4164-BCE0-AB7D42197C4E}">
      <dgm:prSet/>
      <dgm:spPr/>
      <dgm:t>
        <a:bodyPr/>
        <a:lstStyle/>
        <a:p>
          <a:endParaRPr lang="hi-IN"/>
        </a:p>
      </dgm:t>
    </dgm:pt>
    <dgm:pt modelId="{CE899715-6246-4DB9-A752-3C2EB4AD99FC}" type="sibTrans" cxnId="{92B8FB7C-6B3E-4164-BCE0-AB7D42197C4E}">
      <dgm:prSet/>
      <dgm:spPr/>
      <dgm:t>
        <a:bodyPr/>
        <a:lstStyle/>
        <a:p>
          <a:endParaRPr lang="hi-IN"/>
        </a:p>
      </dgm:t>
    </dgm:pt>
    <dgm:pt modelId="{EB3BF7B8-8134-43A3-9FAB-E8246F552194}" type="pres">
      <dgm:prSet presAssocID="{4259908D-A101-4459-A888-C3FEB3CA7D21}" presName="Name0" presStyleCnt="0">
        <dgm:presLayoutVars>
          <dgm:dir/>
          <dgm:animLvl val="lvl"/>
          <dgm:resizeHandles val="exact"/>
        </dgm:presLayoutVars>
      </dgm:prSet>
      <dgm:spPr/>
    </dgm:pt>
    <dgm:pt modelId="{BB6C1D70-964C-4890-ABF9-4C1C19740142}" type="pres">
      <dgm:prSet presAssocID="{3C3BF341-1A0A-4985-9EA8-DCE1871295AA}" presName="boxAndChildren" presStyleCnt="0"/>
      <dgm:spPr/>
    </dgm:pt>
    <dgm:pt modelId="{4410B730-256E-4EA1-BF41-E31FA295D008}" type="pres">
      <dgm:prSet presAssocID="{3C3BF341-1A0A-4985-9EA8-DCE1871295AA}" presName="parentTextBox" presStyleLbl="node1" presStyleIdx="0" presStyleCnt="3"/>
      <dgm:spPr/>
    </dgm:pt>
    <dgm:pt modelId="{F6416EEA-1D6E-4950-8AB5-F2231301A623}" type="pres">
      <dgm:prSet presAssocID="{3C3BF341-1A0A-4985-9EA8-DCE1871295AA}" presName="entireBox" presStyleLbl="node1" presStyleIdx="0" presStyleCnt="3"/>
      <dgm:spPr/>
    </dgm:pt>
    <dgm:pt modelId="{AA0F19EC-08DB-4CE9-BE98-AE7D8706115B}" type="pres">
      <dgm:prSet presAssocID="{3C3BF341-1A0A-4985-9EA8-DCE1871295AA}" presName="descendantBox" presStyleCnt="0"/>
      <dgm:spPr/>
    </dgm:pt>
    <dgm:pt modelId="{007514BF-1521-4BF1-AB4A-37711846C3AD}" type="pres">
      <dgm:prSet presAssocID="{98233CF6-5A8F-400A-90AD-A1A8B1A4C764}" presName="childTextBox" presStyleLbl="fgAccFollowNode1" presStyleIdx="0" presStyleCnt="6">
        <dgm:presLayoutVars>
          <dgm:bulletEnabled val="1"/>
        </dgm:presLayoutVars>
      </dgm:prSet>
      <dgm:spPr/>
    </dgm:pt>
    <dgm:pt modelId="{4052951F-FCAD-425B-992C-37D58D0DF379}" type="pres">
      <dgm:prSet presAssocID="{58AAEB9A-AC96-47FB-85CB-8D6EE0A5E8E6}" presName="childTextBox" presStyleLbl="fgAccFollowNode1" presStyleIdx="1" presStyleCnt="6">
        <dgm:presLayoutVars>
          <dgm:bulletEnabled val="1"/>
        </dgm:presLayoutVars>
      </dgm:prSet>
      <dgm:spPr/>
    </dgm:pt>
    <dgm:pt modelId="{EFDB31FE-DDF1-4515-974D-B7B6270BF767}" type="pres">
      <dgm:prSet presAssocID="{80942731-7F1A-4B31-A399-CA384BD15872}" presName="sp" presStyleCnt="0"/>
      <dgm:spPr/>
    </dgm:pt>
    <dgm:pt modelId="{F9F6A566-9954-4B5F-9DE9-DCE200872E49}" type="pres">
      <dgm:prSet presAssocID="{96C27EDA-CBD1-4DAE-8E2A-DE14F1F0F86B}" presName="arrowAndChildren" presStyleCnt="0"/>
      <dgm:spPr/>
    </dgm:pt>
    <dgm:pt modelId="{3BD504F7-AB9C-40C9-8EB6-83F1F3B862FD}" type="pres">
      <dgm:prSet presAssocID="{96C27EDA-CBD1-4DAE-8E2A-DE14F1F0F86B}" presName="parentTextArrow" presStyleLbl="node1" presStyleIdx="0" presStyleCnt="3"/>
      <dgm:spPr/>
    </dgm:pt>
    <dgm:pt modelId="{4B203350-63F8-4FCD-8793-C164EB6758C0}" type="pres">
      <dgm:prSet presAssocID="{96C27EDA-CBD1-4DAE-8E2A-DE14F1F0F86B}" presName="arrow" presStyleLbl="node1" presStyleIdx="1" presStyleCnt="3"/>
      <dgm:spPr/>
    </dgm:pt>
    <dgm:pt modelId="{DFF48553-686A-4FA4-A459-FC566F7EF660}" type="pres">
      <dgm:prSet presAssocID="{96C27EDA-CBD1-4DAE-8E2A-DE14F1F0F86B}" presName="descendantArrow" presStyleCnt="0"/>
      <dgm:spPr/>
    </dgm:pt>
    <dgm:pt modelId="{A8B46A15-83FC-4081-986A-A88F1E52F149}" type="pres">
      <dgm:prSet presAssocID="{9171BE31-CEF9-43B0-9CC7-5B6BB95396DD}" presName="childTextArrow" presStyleLbl="fgAccFollowNode1" presStyleIdx="2" presStyleCnt="6">
        <dgm:presLayoutVars>
          <dgm:bulletEnabled val="1"/>
        </dgm:presLayoutVars>
      </dgm:prSet>
      <dgm:spPr/>
    </dgm:pt>
    <dgm:pt modelId="{BB16DBB0-D7E1-4D08-8C2D-C1E6CB926138}" type="pres">
      <dgm:prSet presAssocID="{BB603C91-6047-4097-A088-A485FDB33E41}" presName="childTextArrow" presStyleLbl="fgAccFollowNode1" presStyleIdx="3" presStyleCnt="6">
        <dgm:presLayoutVars>
          <dgm:bulletEnabled val="1"/>
        </dgm:presLayoutVars>
      </dgm:prSet>
      <dgm:spPr/>
    </dgm:pt>
    <dgm:pt modelId="{91B4D84C-D688-4F65-8254-ADDEA86C0395}" type="pres">
      <dgm:prSet presAssocID="{0CD68351-CBA5-4763-B0B8-2252E4C753B8}" presName="sp" presStyleCnt="0"/>
      <dgm:spPr/>
    </dgm:pt>
    <dgm:pt modelId="{0B8E9E6E-1947-4790-82C9-4522DED88FFD}" type="pres">
      <dgm:prSet presAssocID="{2D7C4F6E-7A33-4E2F-A848-D36BA1D24ED4}" presName="arrowAndChildren" presStyleCnt="0"/>
      <dgm:spPr/>
    </dgm:pt>
    <dgm:pt modelId="{049379D1-9DB4-4D79-82AC-7105408A1D56}" type="pres">
      <dgm:prSet presAssocID="{2D7C4F6E-7A33-4E2F-A848-D36BA1D24ED4}" presName="parentTextArrow" presStyleLbl="node1" presStyleIdx="1" presStyleCnt="3"/>
      <dgm:spPr/>
    </dgm:pt>
    <dgm:pt modelId="{E8674CF2-D20A-4622-9E27-09EF2EBB5053}" type="pres">
      <dgm:prSet presAssocID="{2D7C4F6E-7A33-4E2F-A848-D36BA1D24ED4}" presName="arrow" presStyleLbl="node1" presStyleIdx="2" presStyleCnt="3"/>
      <dgm:spPr/>
    </dgm:pt>
    <dgm:pt modelId="{9D6682AD-D479-418B-92D3-48E56A083D2C}" type="pres">
      <dgm:prSet presAssocID="{2D7C4F6E-7A33-4E2F-A848-D36BA1D24ED4}" presName="descendantArrow" presStyleCnt="0"/>
      <dgm:spPr/>
    </dgm:pt>
    <dgm:pt modelId="{66C580BC-4A28-474F-96ED-EB949F5ED20B}" type="pres">
      <dgm:prSet presAssocID="{F5A032F7-2F1F-48D3-ABC4-4FBB5D0FA342}" presName="childTextArrow" presStyleLbl="fgAccFollowNode1" presStyleIdx="4" presStyleCnt="6">
        <dgm:presLayoutVars>
          <dgm:bulletEnabled val="1"/>
        </dgm:presLayoutVars>
      </dgm:prSet>
      <dgm:spPr/>
    </dgm:pt>
    <dgm:pt modelId="{9028249B-3282-4F90-B478-1F3ABC4BCC09}" type="pres">
      <dgm:prSet presAssocID="{1A1EEA47-5DF3-45EA-B7A5-44A35A82595B}" presName="childTextArrow" presStyleLbl="fgAccFollowNode1" presStyleIdx="5" presStyleCnt="6">
        <dgm:presLayoutVars>
          <dgm:bulletEnabled val="1"/>
        </dgm:presLayoutVars>
      </dgm:prSet>
      <dgm:spPr/>
    </dgm:pt>
  </dgm:ptLst>
  <dgm:cxnLst>
    <dgm:cxn modelId="{8334E00C-2DED-4412-BC26-39F03173823D}" srcId="{4259908D-A101-4459-A888-C3FEB3CA7D21}" destId="{3C3BF341-1A0A-4985-9EA8-DCE1871295AA}" srcOrd="2" destOrd="0" parTransId="{CBA52008-3E32-4278-BD74-5F36F79CE393}" sibTransId="{749218C3-572B-405C-837E-31C7CED0EFC9}"/>
    <dgm:cxn modelId="{F3002317-2EC0-4515-AB34-47F7F1E1F56B}" srcId="{4259908D-A101-4459-A888-C3FEB3CA7D21}" destId="{96C27EDA-CBD1-4DAE-8E2A-DE14F1F0F86B}" srcOrd="1" destOrd="0" parTransId="{712FB0D5-6C3D-4044-8022-A80DD300C9C1}" sibTransId="{80942731-7F1A-4B31-A399-CA384BD15872}"/>
    <dgm:cxn modelId="{8E9E5423-1D92-4854-B295-14B24C6F047D}" type="presOf" srcId="{4259908D-A101-4459-A888-C3FEB3CA7D21}" destId="{EB3BF7B8-8134-43A3-9FAB-E8246F552194}" srcOrd="0" destOrd="0" presId="urn:microsoft.com/office/officeart/2005/8/layout/process4"/>
    <dgm:cxn modelId="{2CB38324-36F3-4FCA-BD3E-044EF86B4568}" type="presOf" srcId="{1A1EEA47-5DF3-45EA-B7A5-44A35A82595B}" destId="{9028249B-3282-4F90-B478-1F3ABC4BCC09}" srcOrd="0" destOrd="0" presId="urn:microsoft.com/office/officeart/2005/8/layout/process4"/>
    <dgm:cxn modelId="{F5410F26-374C-43FD-B93A-AC2276999256}" srcId="{2D7C4F6E-7A33-4E2F-A848-D36BA1D24ED4}" destId="{1A1EEA47-5DF3-45EA-B7A5-44A35A82595B}" srcOrd="1" destOrd="0" parTransId="{25462364-6E6D-4D37-90B9-89B85125A730}" sibTransId="{0208D8D9-3AC5-4918-BB6B-E43D90ACC97E}"/>
    <dgm:cxn modelId="{8623AA27-ABB4-4D0F-85D0-3E257CFBA5DC}" type="presOf" srcId="{F5A032F7-2F1F-48D3-ABC4-4FBB5D0FA342}" destId="{66C580BC-4A28-474F-96ED-EB949F5ED20B}" srcOrd="0" destOrd="0" presId="urn:microsoft.com/office/officeart/2005/8/layout/process4"/>
    <dgm:cxn modelId="{FCFD9C28-DE16-4042-A233-4C2CD685A7E6}" type="presOf" srcId="{2D7C4F6E-7A33-4E2F-A848-D36BA1D24ED4}" destId="{E8674CF2-D20A-4622-9E27-09EF2EBB5053}" srcOrd="1" destOrd="0" presId="urn:microsoft.com/office/officeart/2005/8/layout/process4"/>
    <dgm:cxn modelId="{B86D5137-27D8-4FEF-AD17-4EDB13636E76}" type="presOf" srcId="{3C3BF341-1A0A-4985-9EA8-DCE1871295AA}" destId="{4410B730-256E-4EA1-BF41-E31FA295D008}" srcOrd="0" destOrd="0" presId="urn:microsoft.com/office/officeart/2005/8/layout/process4"/>
    <dgm:cxn modelId="{371A5A49-EA0B-463D-AD6B-E17E530C5455}" type="presOf" srcId="{98233CF6-5A8F-400A-90AD-A1A8B1A4C764}" destId="{007514BF-1521-4BF1-AB4A-37711846C3AD}" srcOrd="0" destOrd="0" presId="urn:microsoft.com/office/officeart/2005/8/layout/process4"/>
    <dgm:cxn modelId="{545A4576-4993-4F53-9BF3-CD458672825F}" srcId="{3C3BF341-1A0A-4985-9EA8-DCE1871295AA}" destId="{98233CF6-5A8F-400A-90AD-A1A8B1A4C764}" srcOrd="0" destOrd="0" parTransId="{2E9A044B-95AC-4EA9-AE4B-0D216215C9C7}" sibTransId="{2DD5A483-ABFC-49B4-91F3-91FECBACD862}"/>
    <dgm:cxn modelId="{18A07157-9E52-4F2A-8E38-4BBC4820A0D7}" type="presOf" srcId="{58AAEB9A-AC96-47FB-85CB-8D6EE0A5E8E6}" destId="{4052951F-FCAD-425B-992C-37D58D0DF379}" srcOrd="0" destOrd="0" presId="urn:microsoft.com/office/officeart/2005/8/layout/process4"/>
    <dgm:cxn modelId="{52D3FB59-8CAA-43E5-ADE3-8BC1DBB74579}" type="presOf" srcId="{96C27EDA-CBD1-4DAE-8E2A-DE14F1F0F86B}" destId="{4B203350-63F8-4FCD-8793-C164EB6758C0}" srcOrd="1" destOrd="0" presId="urn:microsoft.com/office/officeart/2005/8/layout/process4"/>
    <dgm:cxn modelId="{05F2707A-E3F7-465A-8D67-917C47A8BB6D}" type="presOf" srcId="{2D7C4F6E-7A33-4E2F-A848-D36BA1D24ED4}" destId="{049379D1-9DB4-4D79-82AC-7105408A1D56}" srcOrd="0" destOrd="0" presId="urn:microsoft.com/office/officeart/2005/8/layout/process4"/>
    <dgm:cxn modelId="{92B8FB7C-6B3E-4164-BCE0-AB7D42197C4E}" srcId="{3C3BF341-1A0A-4985-9EA8-DCE1871295AA}" destId="{58AAEB9A-AC96-47FB-85CB-8D6EE0A5E8E6}" srcOrd="1" destOrd="0" parTransId="{52128ACD-EBCD-47F1-9544-AF041083A77C}" sibTransId="{CE899715-6246-4DB9-A752-3C2EB4AD99FC}"/>
    <dgm:cxn modelId="{83B65880-2692-46C7-B4EF-2C83E2949D71}" type="presOf" srcId="{9171BE31-CEF9-43B0-9CC7-5B6BB95396DD}" destId="{A8B46A15-83FC-4081-986A-A88F1E52F149}" srcOrd="0" destOrd="0" presId="urn:microsoft.com/office/officeart/2005/8/layout/process4"/>
    <dgm:cxn modelId="{2598C684-0EDA-4E12-B2A5-A46BD9040BBB}" type="presOf" srcId="{96C27EDA-CBD1-4DAE-8E2A-DE14F1F0F86B}" destId="{3BD504F7-AB9C-40C9-8EB6-83F1F3B862FD}" srcOrd="0" destOrd="0" presId="urn:microsoft.com/office/officeart/2005/8/layout/process4"/>
    <dgm:cxn modelId="{914581A1-E522-4D28-B21F-11F0E227EA5E}" srcId="{4259908D-A101-4459-A888-C3FEB3CA7D21}" destId="{2D7C4F6E-7A33-4E2F-A848-D36BA1D24ED4}" srcOrd="0" destOrd="0" parTransId="{244D591A-FB15-4B75-8908-887E55B19B1C}" sibTransId="{0CD68351-CBA5-4763-B0B8-2252E4C753B8}"/>
    <dgm:cxn modelId="{AB7028AD-F088-49CF-9226-22398CDEB090}" type="presOf" srcId="{BB603C91-6047-4097-A088-A485FDB33E41}" destId="{BB16DBB0-D7E1-4D08-8C2D-C1E6CB926138}" srcOrd="0" destOrd="0" presId="urn:microsoft.com/office/officeart/2005/8/layout/process4"/>
    <dgm:cxn modelId="{843600CC-7F11-4B97-A757-A815DBBF2D54}" srcId="{96C27EDA-CBD1-4DAE-8E2A-DE14F1F0F86B}" destId="{BB603C91-6047-4097-A088-A485FDB33E41}" srcOrd="1" destOrd="0" parTransId="{F5BE61CF-EB80-4236-BE83-9A902A4F606F}" sibTransId="{FF2FFBB2-A528-4BC7-92A6-CED45627B1BF}"/>
    <dgm:cxn modelId="{5670CDD7-B748-4130-ACA3-DD09C9D2B6C1}" srcId="{96C27EDA-CBD1-4DAE-8E2A-DE14F1F0F86B}" destId="{9171BE31-CEF9-43B0-9CC7-5B6BB95396DD}" srcOrd="0" destOrd="0" parTransId="{7C63D0EE-B141-4757-B5C0-BE98D55A508C}" sibTransId="{689AA05D-00D9-4EC9-9E40-8E02EA840420}"/>
    <dgm:cxn modelId="{A5EBBAE3-F5F5-43A1-A574-F965BDFDB0E5}" srcId="{2D7C4F6E-7A33-4E2F-A848-D36BA1D24ED4}" destId="{F5A032F7-2F1F-48D3-ABC4-4FBB5D0FA342}" srcOrd="0" destOrd="0" parTransId="{DCDE12AA-8997-4405-90C8-60D36A081CC9}" sibTransId="{CCC9B287-294F-421E-AB99-FD56DF0D8FAA}"/>
    <dgm:cxn modelId="{4B8078EC-5DAD-4071-91A0-C94AFAB9DB52}" type="presOf" srcId="{3C3BF341-1A0A-4985-9EA8-DCE1871295AA}" destId="{F6416EEA-1D6E-4950-8AB5-F2231301A623}" srcOrd="1" destOrd="0" presId="urn:microsoft.com/office/officeart/2005/8/layout/process4"/>
    <dgm:cxn modelId="{BD8D1BC5-7501-4C29-92C8-BDE29466CD24}" type="presParOf" srcId="{EB3BF7B8-8134-43A3-9FAB-E8246F552194}" destId="{BB6C1D70-964C-4890-ABF9-4C1C19740142}" srcOrd="0" destOrd="0" presId="urn:microsoft.com/office/officeart/2005/8/layout/process4"/>
    <dgm:cxn modelId="{98AA5765-E411-440F-BA9F-1495B5DC9BCC}" type="presParOf" srcId="{BB6C1D70-964C-4890-ABF9-4C1C19740142}" destId="{4410B730-256E-4EA1-BF41-E31FA295D008}" srcOrd="0" destOrd="0" presId="urn:microsoft.com/office/officeart/2005/8/layout/process4"/>
    <dgm:cxn modelId="{60B587CD-CD4B-4AB4-A8B7-8610522E8906}" type="presParOf" srcId="{BB6C1D70-964C-4890-ABF9-4C1C19740142}" destId="{F6416EEA-1D6E-4950-8AB5-F2231301A623}" srcOrd="1" destOrd="0" presId="urn:microsoft.com/office/officeart/2005/8/layout/process4"/>
    <dgm:cxn modelId="{103E08C1-CFF1-4B2C-A58E-3130F38A0041}" type="presParOf" srcId="{BB6C1D70-964C-4890-ABF9-4C1C19740142}" destId="{AA0F19EC-08DB-4CE9-BE98-AE7D8706115B}" srcOrd="2" destOrd="0" presId="urn:microsoft.com/office/officeart/2005/8/layout/process4"/>
    <dgm:cxn modelId="{A25D2A7C-BF65-44E1-A0CD-EACCBC83CA96}" type="presParOf" srcId="{AA0F19EC-08DB-4CE9-BE98-AE7D8706115B}" destId="{007514BF-1521-4BF1-AB4A-37711846C3AD}" srcOrd="0" destOrd="0" presId="urn:microsoft.com/office/officeart/2005/8/layout/process4"/>
    <dgm:cxn modelId="{05894864-81AB-44C8-83C6-40379DE761B0}" type="presParOf" srcId="{AA0F19EC-08DB-4CE9-BE98-AE7D8706115B}" destId="{4052951F-FCAD-425B-992C-37D58D0DF379}" srcOrd="1" destOrd="0" presId="urn:microsoft.com/office/officeart/2005/8/layout/process4"/>
    <dgm:cxn modelId="{6E6CA06A-FF3A-42B8-AB02-CC415ABC92A2}" type="presParOf" srcId="{EB3BF7B8-8134-43A3-9FAB-E8246F552194}" destId="{EFDB31FE-DDF1-4515-974D-B7B6270BF767}" srcOrd="1" destOrd="0" presId="urn:microsoft.com/office/officeart/2005/8/layout/process4"/>
    <dgm:cxn modelId="{B25356F5-525E-425B-9E4E-A7DDD45E4D05}" type="presParOf" srcId="{EB3BF7B8-8134-43A3-9FAB-E8246F552194}" destId="{F9F6A566-9954-4B5F-9DE9-DCE200872E49}" srcOrd="2" destOrd="0" presId="urn:microsoft.com/office/officeart/2005/8/layout/process4"/>
    <dgm:cxn modelId="{0D5DF817-E501-4D53-B800-01EBB339B7C3}" type="presParOf" srcId="{F9F6A566-9954-4B5F-9DE9-DCE200872E49}" destId="{3BD504F7-AB9C-40C9-8EB6-83F1F3B862FD}" srcOrd="0" destOrd="0" presId="urn:microsoft.com/office/officeart/2005/8/layout/process4"/>
    <dgm:cxn modelId="{0A0A90D3-1AB6-41E2-BB10-4DA4206DD51C}" type="presParOf" srcId="{F9F6A566-9954-4B5F-9DE9-DCE200872E49}" destId="{4B203350-63F8-4FCD-8793-C164EB6758C0}" srcOrd="1" destOrd="0" presId="urn:microsoft.com/office/officeart/2005/8/layout/process4"/>
    <dgm:cxn modelId="{65AEAAE9-0EFE-4191-BA02-FA2539CB8F35}" type="presParOf" srcId="{F9F6A566-9954-4B5F-9DE9-DCE200872E49}" destId="{DFF48553-686A-4FA4-A459-FC566F7EF660}" srcOrd="2" destOrd="0" presId="urn:microsoft.com/office/officeart/2005/8/layout/process4"/>
    <dgm:cxn modelId="{1F762E0D-3CAC-4ED7-9F86-1D3B5478096D}" type="presParOf" srcId="{DFF48553-686A-4FA4-A459-FC566F7EF660}" destId="{A8B46A15-83FC-4081-986A-A88F1E52F149}" srcOrd="0" destOrd="0" presId="urn:microsoft.com/office/officeart/2005/8/layout/process4"/>
    <dgm:cxn modelId="{84EBA3E3-3262-4E99-B9A4-45B869BF551D}" type="presParOf" srcId="{DFF48553-686A-4FA4-A459-FC566F7EF660}" destId="{BB16DBB0-D7E1-4D08-8C2D-C1E6CB926138}" srcOrd="1" destOrd="0" presId="urn:microsoft.com/office/officeart/2005/8/layout/process4"/>
    <dgm:cxn modelId="{0B622B75-3E0D-4CF7-8641-5136CF83F425}" type="presParOf" srcId="{EB3BF7B8-8134-43A3-9FAB-E8246F552194}" destId="{91B4D84C-D688-4F65-8254-ADDEA86C0395}" srcOrd="3" destOrd="0" presId="urn:microsoft.com/office/officeart/2005/8/layout/process4"/>
    <dgm:cxn modelId="{69E5C1AE-AA70-43D8-812A-F6E4BEB21E7C}" type="presParOf" srcId="{EB3BF7B8-8134-43A3-9FAB-E8246F552194}" destId="{0B8E9E6E-1947-4790-82C9-4522DED88FFD}" srcOrd="4" destOrd="0" presId="urn:microsoft.com/office/officeart/2005/8/layout/process4"/>
    <dgm:cxn modelId="{BC2BDD69-EE05-4A2C-ADA1-EC6A60E06361}" type="presParOf" srcId="{0B8E9E6E-1947-4790-82C9-4522DED88FFD}" destId="{049379D1-9DB4-4D79-82AC-7105408A1D56}" srcOrd="0" destOrd="0" presId="urn:microsoft.com/office/officeart/2005/8/layout/process4"/>
    <dgm:cxn modelId="{D0793B1E-477F-4D9A-A80F-10316CCF8C24}" type="presParOf" srcId="{0B8E9E6E-1947-4790-82C9-4522DED88FFD}" destId="{E8674CF2-D20A-4622-9E27-09EF2EBB5053}" srcOrd="1" destOrd="0" presId="urn:microsoft.com/office/officeart/2005/8/layout/process4"/>
    <dgm:cxn modelId="{45AEB597-81BD-46B7-8AA4-B906CFC2F5BD}" type="presParOf" srcId="{0B8E9E6E-1947-4790-82C9-4522DED88FFD}" destId="{9D6682AD-D479-418B-92D3-48E56A083D2C}" srcOrd="2" destOrd="0" presId="urn:microsoft.com/office/officeart/2005/8/layout/process4"/>
    <dgm:cxn modelId="{A5FD0AC5-6C0A-44CC-BD11-503D129E9B75}" type="presParOf" srcId="{9D6682AD-D479-418B-92D3-48E56A083D2C}" destId="{66C580BC-4A28-474F-96ED-EB949F5ED20B}" srcOrd="0" destOrd="0" presId="urn:microsoft.com/office/officeart/2005/8/layout/process4"/>
    <dgm:cxn modelId="{C34A9923-C653-4C30-9AB0-69253221752A}" type="presParOf" srcId="{9D6682AD-D479-418B-92D3-48E56A083D2C}" destId="{9028249B-3282-4F90-B478-1F3ABC4BCC09}"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416EEA-1D6E-4950-8AB5-F2231301A623}">
      <dsp:nvSpPr>
        <dsp:cNvPr id="0" name=""/>
        <dsp:cNvSpPr/>
      </dsp:nvSpPr>
      <dsp:spPr>
        <a:xfrm>
          <a:off x="0" y="3028118"/>
          <a:ext cx="10058399" cy="993895"/>
        </a:xfrm>
        <a:prstGeom prst="rect">
          <a:avLst/>
        </a:prstGeom>
        <a:solidFill>
          <a:schemeClr val="accent1">
            <a:hueOff val="0"/>
            <a:satOff val="0"/>
            <a:lumOff val="0"/>
            <a:alphaOff val="0"/>
          </a:schemeClr>
        </a:solidFill>
        <a:ln>
          <a:noFill/>
        </a:ln>
        <a:effectLst>
          <a:outerShdw blurRad="38100" dist="25400" dir="2700000" algn="br" rotWithShape="0">
            <a:srgbClr val="00000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Approach</a:t>
          </a:r>
          <a:endParaRPr lang="hi-IN" sz="2800" kern="1200" dirty="0"/>
        </a:p>
      </dsp:txBody>
      <dsp:txXfrm>
        <a:off x="0" y="3028118"/>
        <a:ext cx="10058399" cy="536703"/>
      </dsp:txXfrm>
    </dsp:sp>
    <dsp:sp modelId="{007514BF-1521-4BF1-AB4A-37711846C3AD}">
      <dsp:nvSpPr>
        <dsp:cNvPr id="0" name=""/>
        <dsp:cNvSpPr/>
      </dsp:nvSpPr>
      <dsp:spPr>
        <a:xfrm>
          <a:off x="0" y="3544943"/>
          <a:ext cx="5029200" cy="457192"/>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kern="1200" dirty="0"/>
            <a:t>Implementation</a:t>
          </a:r>
          <a:endParaRPr lang="hi-IN" sz="2000" kern="1200" dirty="0"/>
        </a:p>
      </dsp:txBody>
      <dsp:txXfrm>
        <a:off x="0" y="3544943"/>
        <a:ext cx="5029200" cy="457192"/>
      </dsp:txXfrm>
    </dsp:sp>
    <dsp:sp modelId="{4052951F-FCAD-425B-992C-37D58D0DF379}">
      <dsp:nvSpPr>
        <dsp:cNvPr id="0" name=""/>
        <dsp:cNvSpPr/>
      </dsp:nvSpPr>
      <dsp:spPr>
        <a:xfrm>
          <a:off x="5029199" y="3544943"/>
          <a:ext cx="5029200" cy="457192"/>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kern="1200" dirty="0"/>
            <a:t>Future Scope</a:t>
          </a:r>
          <a:endParaRPr lang="hi-IN" sz="2000" kern="1200" dirty="0"/>
        </a:p>
      </dsp:txBody>
      <dsp:txXfrm>
        <a:off x="5029199" y="3544943"/>
        <a:ext cx="5029200" cy="457192"/>
      </dsp:txXfrm>
    </dsp:sp>
    <dsp:sp modelId="{4B203350-63F8-4FCD-8793-C164EB6758C0}">
      <dsp:nvSpPr>
        <dsp:cNvPr id="0" name=""/>
        <dsp:cNvSpPr/>
      </dsp:nvSpPr>
      <dsp:spPr>
        <a:xfrm rot="10800000">
          <a:off x="0" y="1514414"/>
          <a:ext cx="10058399" cy="1528611"/>
        </a:xfrm>
        <a:prstGeom prst="upArrowCallout">
          <a:avLst/>
        </a:prstGeom>
        <a:solidFill>
          <a:schemeClr val="accent1">
            <a:hueOff val="0"/>
            <a:satOff val="0"/>
            <a:lumOff val="0"/>
            <a:alphaOff val="0"/>
          </a:schemeClr>
        </a:solidFill>
        <a:ln>
          <a:noFill/>
        </a:ln>
        <a:effectLst>
          <a:outerShdw blurRad="38100" dist="25400" dir="2700000" algn="br" rotWithShape="0">
            <a:srgbClr val="00000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Background Study</a:t>
          </a:r>
          <a:endParaRPr lang="hi-IN" sz="2800" kern="1200" dirty="0"/>
        </a:p>
      </dsp:txBody>
      <dsp:txXfrm rot="-10800000">
        <a:off x="0" y="1514414"/>
        <a:ext cx="10058399" cy="536542"/>
      </dsp:txXfrm>
    </dsp:sp>
    <dsp:sp modelId="{A8B46A15-83FC-4081-986A-A88F1E52F149}">
      <dsp:nvSpPr>
        <dsp:cNvPr id="0" name=""/>
        <dsp:cNvSpPr/>
      </dsp:nvSpPr>
      <dsp:spPr>
        <a:xfrm>
          <a:off x="0" y="2050957"/>
          <a:ext cx="5029200" cy="457054"/>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kern="1200" dirty="0"/>
            <a:t>Image Processing</a:t>
          </a:r>
          <a:endParaRPr lang="hi-IN" sz="2000" kern="1200" dirty="0"/>
        </a:p>
      </dsp:txBody>
      <dsp:txXfrm>
        <a:off x="0" y="2050957"/>
        <a:ext cx="5029200" cy="457054"/>
      </dsp:txXfrm>
    </dsp:sp>
    <dsp:sp modelId="{BB16DBB0-D7E1-4D08-8C2D-C1E6CB926138}">
      <dsp:nvSpPr>
        <dsp:cNvPr id="0" name=""/>
        <dsp:cNvSpPr/>
      </dsp:nvSpPr>
      <dsp:spPr>
        <a:xfrm>
          <a:off x="5029199" y="2050957"/>
          <a:ext cx="5029200" cy="457054"/>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t>MediaPipe</a:t>
          </a:r>
          <a:r>
            <a:rPr lang="en-US" sz="2000" kern="1200" dirty="0"/>
            <a:t> Hands</a:t>
          </a:r>
          <a:endParaRPr lang="hi-IN" sz="2000" kern="1200" dirty="0"/>
        </a:p>
      </dsp:txBody>
      <dsp:txXfrm>
        <a:off x="5029199" y="2050957"/>
        <a:ext cx="5029200" cy="457054"/>
      </dsp:txXfrm>
    </dsp:sp>
    <dsp:sp modelId="{E8674CF2-D20A-4622-9E27-09EF2EBB5053}">
      <dsp:nvSpPr>
        <dsp:cNvPr id="0" name=""/>
        <dsp:cNvSpPr/>
      </dsp:nvSpPr>
      <dsp:spPr>
        <a:xfrm rot="10800000">
          <a:off x="0" y="711"/>
          <a:ext cx="10058399" cy="1528611"/>
        </a:xfrm>
        <a:prstGeom prst="upArrowCallout">
          <a:avLst/>
        </a:prstGeom>
        <a:solidFill>
          <a:schemeClr val="accent1">
            <a:hueOff val="0"/>
            <a:satOff val="0"/>
            <a:lumOff val="0"/>
            <a:alphaOff val="0"/>
          </a:schemeClr>
        </a:solidFill>
        <a:ln>
          <a:noFill/>
        </a:ln>
        <a:effectLst>
          <a:outerShdw blurRad="38100" dist="25400" dir="2700000" algn="br" rotWithShape="0">
            <a:srgbClr val="00000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Introduction</a:t>
          </a:r>
          <a:endParaRPr lang="hi-IN" sz="2800" kern="1200" dirty="0"/>
        </a:p>
      </dsp:txBody>
      <dsp:txXfrm rot="-10800000">
        <a:off x="0" y="711"/>
        <a:ext cx="10058399" cy="536542"/>
      </dsp:txXfrm>
    </dsp:sp>
    <dsp:sp modelId="{66C580BC-4A28-474F-96ED-EB949F5ED20B}">
      <dsp:nvSpPr>
        <dsp:cNvPr id="0" name=""/>
        <dsp:cNvSpPr/>
      </dsp:nvSpPr>
      <dsp:spPr>
        <a:xfrm>
          <a:off x="0" y="537253"/>
          <a:ext cx="5029200" cy="457054"/>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kern="1200" dirty="0"/>
            <a:t>Objective</a:t>
          </a:r>
          <a:endParaRPr lang="hi-IN" sz="2000" kern="1200" dirty="0"/>
        </a:p>
      </dsp:txBody>
      <dsp:txXfrm>
        <a:off x="0" y="537253"/>
        <a:ext cx="5029200" cy="457054"/>
      </dsp:txXfrm>
    </dsp:sp>
    <dsp:sp modelId="{9028249B-3282-4F90-B478-1F3ABC4BCC09}">
      <dsp:nvSpPr>
        <dsp:cNvPr id="0" name=""/>
        <dsp:cNvSpPr/>
      </dsp:nvSpPr>
      <dsp:spPr>
        <a:xfrm>
          <a:off x="5029199" y="537253"/>
          <a:ext cx="5029200" cy="457054"/>
        </a:xfrm>
        <a:prstGeom prst="rect">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kern="1200" dirty="0"/>
            <a:t>Related Work</a:t>
          </a:r>
          <a:endParaRPr lang="hi-IN" sz="2000" kern="1200" dirty="0"/>
        </a:p>
      </dsp:txBody>
      <dsp:txXfrm>
        <a:off x="5029199" y="537253"/>
        <a:ext cx="5029200" cy="457054"/>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i-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569966-410A-4AD6-B22B-D2576EC92E0B}" type="datetimeFigureOut">
              <a:rPr lang="hi-IN" smtClean="0"/>
              <a:t>रविवार, 30 क़ार्तीक 1943</a:t>
            </a:fld>
            <a:endParaRPr lang="hi-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i-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i-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i-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42AEE4-FAE9-40FD-82BA-90F937477DE4}" type="slidenum">
              <a:rPr lang="hi-IN" smtClean="0"/>
              <a:t>‹#›</a:t>
            </a:fld>
            <a:endParaRPr lang="hi-IN"/>
          </a:p>
        </p:txBody>
      </p:sp>
    </p:spTree>
    <p:extLst>
      <p:ext uri="{BB962C8B-B14F-4D97-AF65-F5344CB8AC3E}">
        <p14:creationId xmlns:p14="http://schemas.microsoft.com/office/powerpoint/2010/main" val="1012083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22BD3A7-DC21-4ED9-8BE3-B84AAB5F70BF}" type="datetimeFigureOut">
              <a:rPr lang="hi-IN" smtClean="0"/>
              <a:t>रविवार, 30 क़ार्तीक 1943</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661BC0E2-FB87-453A-8F79-E3DE9AC20146}" type="slidenum">
              <a:rPr lang="hi-IN" smtClean="0"/>
              <a:t>‹#›</a:t>
            </a:fld>
            <a:endParaRPr lang="hi-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1140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2BD3A7-DC21-4ED9-8BE3-B84AAB5F70BF}" type="datetimeFigureOut">
              <a:rPr lang="hi-IN" smtClean="0"/>
              <a:t>रविवार, 30 क़ार्तीक 1943</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661BC0E2-FB87-453A-8F79-E3DE9AC20146}" type="slidenum">
              <a:rPr lang="hi-IN" smtClean="0"/>
              <a:t>‹#›</a:t>
            </a:fld>
            <a:endParaRPr lang="hi-IN"/>
          </a:p>
        </p:txBody>
      </p:sp>
    </p:spTree>
    <p:extLst>
      <p:ext uri="{BB962C8B-B14F-4D97-AF65-F5344CB8AC3E}">
        <p14:creationId xmlns:p14="http://schemas.microsoft.com/office/powerpoint/2010/main" val="4245041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2BD3A7-DC21-4ED9-8BE3-B84AAB5F70BF}" type="datetimeFigureOut">
              <a:rPr lang="hi-IN" smtClean="0"/>
              <a:t>रविवार, 30 क़ार्तीक 1943</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661BC0E2-FB87-453A-8F79-E3DE9AC20146}" type="slidenum">
              <a:rPr lang="hi-IN" smtClean="0"/>
              <a:t>‹#›</a:t>
            </a:fld>
            <a:endParaRPr lang="hi-IN"/>
          </a:p>
        </p:txBody>
      </p:sp>
    </p:spTree>
    <p:extLst>
      <p:ext uri="{BB962C8B-B14F-4D97-AF65-F5344CB8AC3E}">
        <p14:creationId xmlns:p14="http://schemas.microsoft.com/office/powerpoint/2010/main" val="3289803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2BD3A7-DC21-4ED9-8BE3-B84AAB5F70BF}" type="datetimeFigureOut">
              <a:rPr lang="hi-IN" smtClean="0"/>
              <a:t>रविवार, 30 क़ार्तीक 1943</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661BC0E2-FB87-453A-8F79-E3DE9AC20146}" type="slidenum">
              <a:rPr lang="hi-IN" smtClean="0"/>
              <a:t>‹#›</a:t>
            </a:fld>
            <a:endParaRPr lang="hi-IN"/>
          </a:p>
        </p:txBody>
      </p:sp>
    </p:spTree>
    <p:extLst>
      <p:ext uri="{BB962C8B-B14F-4D97-AF65-F5344CB8AC3E}">
        <p14:creationId xmlns:p14="http://schemas.microsoft.com/office/powerpoint/2010/main" val="24155232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2BD3A7-DC21-4ED9-8BE3-B84AAB5F70BF}" type="datetimeFigureOut">
              <a:rPr lang="hi-IN" smtClean="0"/>
              <a:t>रविवार, 30 क़ार्तीक 1943</a:t>
            </a:fld>
            <a:endParaRPr lang="hi-IN"/>
          </a:p>
        </p:txBody>
      </p:sp>
      <p:sp>
        <p:nvSpPr>
          <p:cNvPr id="5" name="Footer Placeholder 4"/>
          <p:cNvSpPr>
            <a:spLocks noGrp="1"/>
          </p:cNvSpPr>
          <p:nvPr>
            <p:ph type="ftr" sz="quarter" idx="11"/>
          </p:nvPr>
        </p:nvSpPr>
        <p:spPr/>
        <p:txBody>
          <a:bodyPr/>
          <a:lstStyle/>
          <a:p>
            <a:endParaRPr lang="hi-IN"/>
          </a:p>
        </p:txBody>
      </p:sp>
      <p:sp>
        <p:nvSpPr>
          <p:cNvPr id="6" name="Slide Number Placeholder 5"/>
          <p:cNvSpPr>
            <a:spLocks noGrp="1"/>
          </p:cNvSpPr>
          <p:nvPr>
            <p:ph type="sldNum" sz="quarter" idx="12"/>
          </p:nvPr>
        </p:nvSpPr>
        <p:spPr/>
        <p:txBody>
          <a:bodyPr/>
          <a:lstStyle/>
          <a:p>
            <a:fld id="{661BC0E2-FB87-453A-8F79-E3DE9AC20146}" type="slidenum">
              <a:rPr lang="hi-IN" smtClean="0"/>
              <a:t>‹#›</a:t>
            </a:fld>
            <a:endParaRPr lang="hi-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47718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22BD3A7-DC21-4ED9-8BE3-B84AAB5F70BF}" type="datetimeFigureOut">
              <a:rPr lang="hi-IN" smtClean="0"/>
              <a:t>रविवार, 30 क़ार्तीक 1943</a:t>
            </a:fld>
            <a:endParaRPr lang="hi-IN"/>
          </a:p>
        </p:txBody>
      </p:sp>
      <p:sp>
        <p:nvSpPr>
          <p:cNvPr id="6" name="Footer Placeholder 5"/>
          <p:cNvSpPr>
            <a:spLocks noGrp="1"/>
          </p:cNvSpPr>
          <p:nvPr>
            <p:ph type="ftr" sz="quarter" idx="11"/>
          </p:nvPr>
        </p:nvSpPr>
        <p:spPr/>
        <p:txBody>
          <a:bodyPr/>
          <a:lstStyle/>
          <a:p>
            <a:endParaRPr lang="hi-IN"/>
          </a:p>
        </p:txBody>
      </p:sp>
      <p:sp>
        <p:nvSpPr>
          <p:cNvPr id="7" name="Slide Number Placeholder 6"/>
          <p:cNvSpPr>
            <a:spLocks noGrp="1"/>
          </p:cNvSpPr>
          <p:nvPr>
            <p:ph type="sldNum" sz="quarter" idx="12"/>
          </p:nvPr>
        </p:nvSpPr>
        <p:spPr/>
        <p:txBody>
          <a:bodyPr/>
          <a:lstStyle/>
          <a:p>
            <a:fld id="{661BC0E2-FB87-453A-8F79-E3DE9AC20146}" type="slidenum">
              <a:rPr lang="hi-IN" smtClean="0"/>
              <a:t>‹#›</a:t>
            </a:fld>
            <a:endParaRPr lang="hi-IN"/>
          </a:p>
        </p:txBody>
      </p:sp>
    </p:spTree>
    <p:extLst>
      <p:ext uri="{BB962C8B-B14F-4D97-AF65-F5344CB8AC3E}">
        <p14:creationId xmlns:p14="http://schemas.microsoft.com/office/powerpoint/2010/main" val="3194668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22BD3A7-DC21-4ED9-8BE3-B84AAB5F70BF}" type="datetimeFigureOut">
              <a:rPr lang="hi-IN" smtClean="0"/>
              <a:t>रविवार, 30 क़ार्तीक 1943</a:t>
            </a:fld>
            <a:endParaRPr lang="hi-IN"/>
          </a:p>
        </p:txBody>
      </p:sp>
      <p:sp>
        <p:nvSpPr>
          <p:cNvPr id="8" name="Footer Placeholder 7"/>
          <p:cNvSpPr>
            <a:spLocks noGrp="1"/>
          </p:cNvSpPr>
          <p:nvPr>
            <p:ph type="ftr" sz="quarter" idx="11"/>
          </p:nvPr>
        </p:nvSpPr>
        <p:spPr/>
        <p:txBody>
          <a:bodyPr/>
          <a:lstStyle/>
          <a:p>
            <a:endParaRPr lang="hi-IN"/>
          </a:p>
        </p:txBody>
      </p:sp>
      <p:sp>
        <p:nvSpPr>
          <p:cNvPr id="9" name="Slide Number Placeholder 8"/>
          <p:cNvSpPr>
            <a:spLocks noGrp="1"/>
          </p:cNvSpPr>
          <p:nvPr>
            <p:ph type="sldNum" sz="quarter" idx="12"/>
          </p:nvPr>
        </p:nvSpPr>
        <p:spPr/>
        <p:txBody>
          <a:bodyPr/>
          <a:lstStyle/>
          <a:p>
            <a:fld id="{661BC0E2-FB87-453A-8F79-E3DE9AC20146}" type="slidenum">
              <a:rPr lang="hi-IN" smtClean="0"/>
              <a:t>‹#›</a:t>
            </a:fld>
            <a:endParaRPr lang="hi-IN"/>
          </a:p>
        </p:txBody>
      </p:sp>
    </p:spTree>
    <p:extLst>
      <p:ext uri="{BB962C8B-B14F-4D97-AF65-F5344CB8AC3E}">
        <p14:creationId xmlns:p14="http://schemas.microsoft.com/office/powerpoint/2010/main" val="3752721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22BD3A7-DC21-4ED9-8BE3-B84AAB5F70BF}" type="datetimeFigureOut">
              <a:rPr lang="hi-IN" smtClean="0"/>
              <a:t>रविवार, 30 क़ार्तीक 1943</a:t>
            </a:fld>
            <a:endParaRPr lang="hi-IN"/>
          </a:p>
        </p:txBody>
      </p:sp>
      <p:sp>
        <p:nvSpPr>
          <p:cNvPr id="4" name="Footer Placeholder 3"/>
          <p:cNvSpPr>
            <a:spLocks noGrp="1"/>
          </p:cNvSpPr>
          <p:nvPr>
            <p:ph type="ftr" sz="quarter" idx="11"/>
          </p:nvPr>
        </p:nvSpPr>
        <p:spPr/>
        <p:txBody>
          <a:bodyPr/>
          <a:lstStyle/>
          <a:p>
            <a:endParaRPr lang="hi-IN"/>
          </a:p>
        </p:txBody>
      </p:sp>
      <p:sp>
        <p:nvSpPr>
          <p:cNvPr id="5" name="Slide Number Placeholder 4"/>
          <p:cNvSpPr>
            <a:spLocks noGrp="1"/>
          </p:cNvSpPr>
          <p:nvPr>
            <p:ph type="sldNum" sz="quarter" idx="12"/>
          </p:nvPr>
        </p:nvSpPr>
        <p:spPr/>
        <p:txBody>
          <a:bodyPr/>
          <a:lstStyle/>
          <a:p>
            <a:fld id="{661BC0E2-FB87-453A-8F79-E3DE9AC20146}" type="slidenum">
              <a:rPr lang="hi-IN" smtClean="0"/>
              <a:t>‹#›</a:t>
            </a:fld>
            <a:endParaRPr lang="hi-IN"/>
          </a:p>
        </p:txBody>
      </p:sp>
    </p:spTree>
    <p:extLst>
      <p:ext uri="{BB962C8B-B14F-4D97-AF65-F5344CB8AC3E}">
        <p14:creationId xmlns:p14="http://schemas.microsoft.com/office/powerpoint/2010/main" val="2589385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22BD3A7-DC21-4ED9-8BE3-B84AAB5F70BF}" type="datetimeFigureOut">
              <a:rPr lang="hi-IN" smtClean="0"/>
              <a:t>रविवार, 30 क़ार्तीक 1943</a:t>
            </a:fld>
            <a:endParaRPr lang="hi-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hi-IN"/>
          </a:p>
        </p:txBody>
      </p:sp>
      <p:sp>
        <p:nvSpPr>
          <p:cNvPr id="9" name="Slide Number Placeholder 8"/>
          <p:cNvSpPr>
            <a:spLocks noGrp="1"/>
          </p:cNvSpPr>
          <p:nvPr>
            <p:ph type="sldNum" sz="quarter" idx="12"/>
          </p:nvPr>
        </p:nvSpPr>
        <p:spPr/>
        <p:txBody>
          <a:bodyPr/>
          <a:lstStyle/>
          <a:p>
            <a:fld id="{661BC0E2-FB87-453A-8F79-E3DE9AC20146}" type="slidenum">
              <a:rPr lang="hi-IN" smtClean="0"/>
              <a:t>‹#›</a:t>
            </a:fld>
            <a:endParaRPr lang="hi-IN"/>
          </a:p>
        </p:txBody>
      </p:sp>
    </p:spTree>
    <p:extLst>
      <p:ext uri="{BB962C8B-B14F-4D97-AF65-F5344CB8AC3E}">
        <p14:creationId xmlns:p14="http://schemas.microsoft.com/office/powerpoint/2010/main" val="907519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22BD3A7-DC21-4ED9-8BE3-B84AAB5F70BF}" type="datetimeFigureOut">
              <a:rPr lang="hi-IN" smtClean="0"/>
              <a:t>रविवार, 30 क़ार्तीक 1943</a:t>
            </a:fld>
            <a:endParaRPr lang="hi-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hi-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1BC0E2-FB87-453A-8F79-E3DE9AC20146}" type="slidenum">
              <a:rPr lang="hi-IN" smtClean="0"/>
              <a:t>‹#›</a:t>
            </a:fld>
            <a:endParaRPr lang="hi-IN"/>
          </a:p>
        </p:txBody>
      </p:sp>
    </p:spTree>
    <p:extLst>
      <p:ext uri="{BB962C8B-B14F-4D97-AF65-F5344CB8AC3E}">
        <p14:creationId xmlns:p14="http://schemas.microsoft.com/office/powerpoint/2010/main" val="458008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22BD3A7-DC21-4ED9-8BE3-B84AAB5F70BF}" type="datetimeFigureOut">
              <a:rPr lang="hi-IN" smtClean="0"/>
              <a:t>रविवार, 30 क़ार्तीक 1943</a:t>
            </a:fld>
            <a:endParaRPr lang="hi-I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61BC0E2-FB87-453A-8F79-E3DE9AC20146}" type="slidenum">
              <a:rPr lang="hi-IN" smtClean="0"/>
              <a:t>‹#›</a:t>
            </a:fld>
            <a:endParaRPr lang="hi-IN"/>
          </a:p>
        </p:txBody>
      </p:sp>
    </p:spTree>
    <p:extLst>
      <p:ext uri="{BB962C8B-B14F-4D97-AF65-F5344CB8AC3E}">
        <p14:creationId xmlns:p14="http://schemas.microsoft.com/office/powerpoint/2010/main" val="3808245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22BD3A7-DC21-4ED9-8BE3-B84AAB5F70BF}" type="datetimeFigureOut">
              <a:rPr lang="hi-IN" smtClean="0"/>
              <a:t>रविवार, 30 क़ार्तीक 1943</a:t>
            </a:fld>
            <a:endParaRPr lang="hi-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hi-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61BC0E2-FB87-453A-8F79-E3DE9AC20146}" type="slidenum">
              <a:rPr lang="hi-IN" smtClean="0"/>
              <a:t>‹#›</a:t>
            </a:fld>
            <a:endParaRPr lang="hi-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205280"/>
      </p:ext>
    </p:extLst>
  </p:cSld>
  <p:clrMap bg1="lt1" tx1="dk1" bg2="lt2" tx2="dk2" accent1="accent1" accent2="accent2" accent3="accent3" accent4="accent4" accent5="accent5" accent6="accent6" hlink="hlink" folHlink="folHlink"/>
  <p:sldLayoutIdLst>
    <p:sldLayoutId id="2147484383" r:id="rId1"/>
    <p:sldLayoutId id="2147484384" r:id="rId2"/>
    <p:sldLayoutId id="2147484385" r:id="rId3"/>
    <p:sldLayoutId id="2147484386" r:id="rId4"/>
    <p:sldLayoutId id="2147484387" r:id="rId5"/>
    <p:sldLayoutId id="2147484388" r:id="rId6"/>
    <p:sldLayoutId id="2147484389" r:id="rId7"/>
    <p:sldLayoutId id="2147484390" r:id="rId8"/>
    <p:sldLayoutId id="2147484391" r:id="rId9"/>
    <p:sldLayoutId id="2147484392" r:id="rId10"/>
    <p:sldLayoutId id="214748439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24368B-F93C-446A-AF77-D94A6B763A5E}"/>
              </a:ext>
            </a:extLst>
          </p:cNvPr>
          <p:cNvSpPr>
            <a:spLocks noGrp="1"/>
          </p:cNvSpPr>
          <p:nvPr>
            <p:ph type="ctrTitle"/>
          </p:nvPr>
        </p:nvSpPr>
        <p:spPr/>
        <p:txBody>
          <a:bodyPr/>
          <a:lstStyle/>
          <a:p>
            <a:r>
              <a:rPr lang="en-US" dirty="0"/>
              <a:t>Hands-Free Image Cropping using Sensors</a:t>
            </a:r>
            <a:endParaRPr lang="hi-IN" dirty="0"/>
          </a:p>
        </p:txBody>
      </p:sp>
      <p:sp>
        <p:nvSpPr>
          <p:cNvPr id="5" name="Subtitle 4">
            <a:extLst>
              <a:ext uri="{FF2B5EF4-FFF2-40B4-BE49-F238E27FC236}">
                <a16:creationId xmlns:a16="http://schemas.microsoft.com/office/drawing/2014/main" id="{F9F64ED6-1870-4843-9D64-A36AF0FF336B}"/>
              </a:ext>
            </a:extLst>
          </p:cNvPr>
          <p:cNvSpPr>
            <a:spLocks noGrp="1"/>
          </p:cNvSpPr>
          <p:nvPr>
            <p:ph type="subTitle" idx="1"/>
          </p:nvPr>
        </p:nvSpPr>
        <p:spPr/>
        <p:txBody>
          <a:bodyPr/>
          <a:lstStyle/>
          <a:p>
            <a:pPr marL="0" indent="0" algn="r">
              <a:lnSpc>
                <a:spcPct val="115000"/>
              </a:lnSpc>
            </a:pPr>
            <a:r>
              <a:rPr lang="en-US" sz="2000" b="1" dirty="0"/>
              <a:t>-Suchintan Pati (18CS10064)</a:t>
            </a:r>
          </a:p>
          <a:p>
            <a:pPr marL="0" lvl="0" indent="0" algn="r" rtl="0">
              <a:lnSpc>
                <a:spcPct val="115000"/>
              </a:lnSpc>
              <a:spcBef>
                <a:spcPts val="0"/>
              </a:spcBef>
              <a:spcAft>
                <a:spcPts val="0"/>
              </a:spcAft>
              <a:buNone/>
            </a:pPr>
            <a:r>
              <a:rPr lang="en-US" b="1" cap="none" dirty="0"/>
              <a:t>Under supervision of Prof</a:t>
            </a:r>
            <a:r>
              <a:rPr lang="en-US" b="1" dirty="0"/>
              <a:t>. Partha </a:t>
            </a:r>
            <a:r>
              <a:rPr lang="en-US" b="1" dirty="0" err="1"/>
              <a:t>Pratim</a:t>
            </a:r>
            <a:r>
              <a:rPr lang="en-US" b="1" dirty="0"/>
              <a:t> Das</a:t>
            </a:r>
          </a:p>
          <a:p>
            <a:endParaRPr lang="hi-IN" dirty="0"/>
          </a:p>
        </p:txBody>
      </p:sp>
    </p:spTree>
    <p:extLst>
      <p:ext uri="{BB962C8B-B14F-4D97-AF65-F5344CB8AC3E}">
        <p14:creationId xmlns:p14="http://schemas.microsoft.com/office/powerpoint/2010/main" val="3344818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9FF104-328C-4DED-AACC-9DE70FD71C90}"/>
              </a:ext>
            </a:extLst>
          </p:cNvPr>
          <p:cNvSpPr>
            <a:spLocks noGrp="1"/>
          </p:cNvSpPr>
          <p:nvPr>
            <p:ph type="title"/>
          </p:nvPr>
        </p:nvSpPr>
        <p:spPr/>
        <p:txBody>
          <a:bodyPr/>
          <a:lstStyle/>
          <a:p>
            <a:r>
              <a:rPr lang="en-US" dirty="0"/>
              <a:t>Architecture</a:t>
            </a:r>
            <a:endParaRPr lang="hi-IN" dirty="0"/>
          </a:p>
        </p:txBody>
      </p:sp>
      <p:sp>
        <p:nvSpPr>
          <p:cNvPr id="5" name="Content Placeholder 4">
            <a:extLst>
              <a:ext uri="{FF2B5EF4-FFF2-40B4-BE49-F238E27FC236}">
                <a16:creationId xmlns:a16="http://schemas.microsoft.com/office/drawing/2014/main" id="{BEE43764-4FC9-4DE5-9757-F45BEDDB8D0F}"/>
              </a:ext>
            </a:extLst>
          </p:cNvPr>
          <p:cNvSpPr>
            <a:spLocks noGrp="1"/>
          </p:cNvSpPr>
          <p:nvPr>
            <p:ph idx="1"/>
          </p:nvPr>
        </p:nvSpPr>
        <p:spPr/>
        <p:txBody>
          <a:bodyPr/>
          <a:lstStyle/>
          <a:p>
            <a:pPr algn="just">
              <a:lnSpc>
                <a:spcPct val="150000"/>
              </a:lnSpc>
            </a:pPr>
            <a:r>
              <a:rPr lang="en-US" sz="1800" b="0" i="0" u="none" strike="noStrike" baseline="0" dirty="0">
                <a:latin typeface="CMR12"/>
              </a:rPr>
              <a:t>The solution consists of two models working together: a palm detector model and a hand landmark model.</a:t>
            </a:r>
          </a:p>
          <a:p>
            <a:pPr algn="l">
              <a:lnSpc>
                <a:spcPct val="150000"/>
              </a:lnSpc>
            </a:pPr>
            <a:r>
              <a:rPr lang="en-US" sz="1800" b="0" i="0" u="none" strike="noStrike" baseline="0" dirty="0">
                <a:latin typeface="SFRM1200"/>
              </a:rPr>
              <a:t>• </a:t>
            </a:r>
            <a:r>
              <a:rPr lang="en-US" sz="1800" b="0" i="0" u="none" strike="noStrike" baseline="0" dirty="0">
                <a:latin typeface="CMR12"/>
              </a:rPr>
              <a:t>The palm detector module, also called as </a:t>
            </a:r>
            <a:r>
              <a:rPr lang="en-US" sz="1800" b="0" i="0" u="none" strike="noStrike" baseline="0" dirty="0" err="1">
                <a:latin typeface="CMR12"/>
              </a:rPr>
              <a:t>BlazePalm</a:t>
            </a:r>
            <a:r>
              <a:rPr lang="en-US" sz="1800" b="0" i="0" u="none" strike="noStrike" baseline="0" dirty="0">
                <a:latin typeface="CMR12"/>
              </a:rPr>
              <a:t>, takes input as an image frame and returns a bounding box containing the hand.</a:t>
            </a:r>
          </a:p>
          <a:p>
            <a:pPr algn="l">
              <a:lnSpc>
                <a:spcPct val="150000"/>
              </a:lnSpc>
            </a:pPr>
            <a:r>
              <a:rPr lang="en-US" sz="1800" b="0" i="0" u="none" strike="noStrike" baseline="0" dirty="0">
                <a:latin typeface="SFRM1200"/>
              </a:rPr>
              <a:t>• </a:t>
            </a:r>
            <a:r>
              <a:rPr lang="en-US" sz="1800" b="0" i="0" u="none" strike="noStrike" baseline="0" dirty="0">
                <a:latin typeface="CMR12"/>
              </a:rPr>
              <a:t>The hand landmark module takes the bounding box as input and performs precise land-mark localization of 21 2.5D coordinates inside the detected hand regions via regression. Some examples of these points are: wrist, index finger </a:t>
            </a:r>
            <a:r>
              <a:rPr lang="nb-NO" sz="1800" b="0" i="0" u="none" strike="noStrike" baseline="0" dirty="0">
                <a:latin typeface="CMR12"/>
              </a:rPr>
              <a:t>tip, index finger dip, etc.</a:t>
            </a:r>
            <a:endParaRPr lang="hi-IN" dirty="0"/>
          </a:p>
        </p:txBody>
      </p:sp>
    </p:spTree>
    <p:extLst>
      <p:ext uri="{BB962C8B-B14F-4D97-AF65-F5344CB8AC3E}">
        <p14:creationId xmlns:p14="http://schemas.microsoft.com/office/powerpoint/2010/main" val="3473609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9FF104-328C-4DED-AACC-9DE70FD71C90}"/>
              </a:ext>
            </a:extLst>
          </p:cNvPr>
          <p:cNvSpPr>
            <a:spLocks noGrp="1"/>
          </p:cNvSpPr>
          <p:nvPr>
            <p:ph type="title"/>
          </p:nvPr>
        </p:nvSpPr>
        <p:spPr/>
        <p:txBody>
          <a:bodyPr/>
          <a:lstStyle/>
          <a:p>
            <a:r>
              <a:rPr lang="en-US" dirty="0"/>
              <a:t>Optimization</a:t>
            </a:r>
            <a:endParaRPr lang="hi-IN" dirty="0"/>
          </a:p>
        </p:txBody>
      </p:sp>
      <p:pic>
        <p:nvPicPr>
          <p:cNvPr id="7" name="Content Placeholder 6">
            <a:extLst>
              <a:ext uri="{FF2B5EF4-FFF2-40B4-BE49-F238E27FC236}">
                <a16:creationId xmlns:a16="http://schemas.microsoft.com/office/drawing/2014/main" id="{C96F31FA-A8CD-4548-B231-3B8B748F15D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71513" y="1845735"/>
            <a:ext cx="3439005" cy="4364502"/>
          </a:xfrm>
        </p:spPr>
      </p:pic>
      <p:sp>
        <p:nvSpPr>
          <p:cNvPr id="3" name="Content Placeholder 2">
            <a:extLst>
              <a:ext uri="{FF2B5EF4-FFF2-40B4-BE49-F238E27FC236}">
                <a16:creationId xmlns:a16="http://schemas.microsoft.com/office/drawing/2014/main" id="{56133FA1-EC22-4B8D-BDCE-A12002DC948F}"/>
              </a:ext>
            </a:extLst>
          </p:cNvPr>
          <p:cNvSpPr>
            <a:spLocks noGrp="1"/>
          </p:cNvSpPr>
          <p:nvPr>
            <p:ph sz="half" idx="2"/>
          </p:nvPr>
        </p:nvSpPr>
        <p:spPr>
          <a:xfrm>
            <a:off x="5188915" y="1845735"/>
            <a:ext cx="5977011" cy="4364502"/>
          </a:xfrm>
        </p:spPr>
        <p:txBody>
          <a:bodyPr>
            <a:normAutofit/>
          </a:bodyPr>
          <a:lstStyle/>
          <a:p>
            <a:pPr algn="l">
              <a:lnSpc>
                <a:spcPct val="150000"/>
              </a:lnSpc>
              <a:buFont typeface="Wingdings" panose="05000000000000000000" pitchFamily="2" charset="2"/>
              <a:buChar char="Ø"/>
            </a:pPr>
            <a:r>
              <a:rPr lang="en-US" sz="1800" dirty="0">
                <a:latin typeface="CMR12"/>
              </a:rPr>
              <a:t>T</a:t>
            </a:r>
            <a:r>
              <a:rPr lang="en-US" sz="1800" b="0" i="0" u="none" strike="noStrike" baseline="0" dirty="0">
                <a:latin typeface="CMR12"/>
              </a:rPr>
              <a:t>he palm detector module runs only for the first frame and when the hand is not detected by the hand landmark model.</a:t>
            </a:r>
          </a:p>
          <a:p>
            <a:pPr algn="l">
              <a:lnSpc>
                <a:spcPct val="150000"/>
              </a:lnSpc>
              <a:buFont typeface="Wingdings" panose="05000000000000000000" pitchFamily="2" charset="2"/>
              <a:buChar char="Ø"/>
            </a:pPr>
            <a:r>
              <a:rPr lang="en-US" sz="1800" b="0" i="0" u="none" strike="noStrike" baseline="0" dirty="0">
                <a:latin typeface="CMR12"/>
              </a:rPr>
              <a:t> This saves a significant amount of computation as for the majority of the frames, only the hand landmark model, which is less computationally heavy, is active. </a:t>
            </a:r>
          </a:p>
          <a:p>
            <a:pPr algn="l">
              <a:lnSpc>
                <a:spcPct val="150000"/>
              </a:lnSpc>
              <a:buFont typeface="Wingdings" panose="05000000000000000000" pitchFamily="2" charset="2"/>
              <a:buChar char="Ø"/>
            </a:pPr>
            <a:r>
              <a:rPr lang="en-US" sz="1800" b="0" i="0" u="none" strike="noStrike" baseline="0" dirty="0">
                <a:latin typeface="CMR12"/>
              </a:rPr>
              <a:t>The hand land model also outputs a scalar denoting the confidence of hand presence in the input cropped image. If this confidence falls below an adjustable threshold, the palm detector module is invoked.</a:t>
            </a:r>
          </a:p>
        </p:txBody>
      </p:sp>
    </p:spTree>
    <p:extLst>
      <p:ext uri="{BB962C8B-B14F-4D97-AF65-F5344CB8AC3E}">
        <p14:creationId xmlns:p14="http://schemas.microsoft.com/office/powerpoint/2010/main" val="1474810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resentation_demo">
            <a:hlinkClick r:id="" action="ppaction://media"/>
            <a:extLst>
              <a:ext uri="{FF2B5EF4-FFF2-40B4-BE49-F238E27FC236}">
                <a16:creationId xmlns:a16="http://schemas.microsoft.com/office/drawing/2014/main" id="{28BD5C3D-B36D-4E7E-AA1A-C8CF2554526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26830" y="246185"/>
            <a:ext cx="10738339" cy="6040316"/>
          </a:xfrm>
          <a:prstGeom prst="rect">
            <a:avLst/>
          </a:prstGeom>
        </p:spPr>
      </p:pic>
    </p:spTree>
    <p:extLst>
      <p:ext uri="{BB962C8B-B14F-4D97-AF65-F5344CB8AC3E}">
        <p14:creationId xmlns:p14="http://schemas.microsoft.com/office/powerpoint/2010/main" val="698941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8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9FF104-328C-4DED-AACC-9DE70FD71C90}"/>
              </a:ext>
            </a:extLst>
          </p:cNvPr>
          <p:cNvSpPr>
            <a:spLocks noGrp="1"/>
          </p:cNvSpPr>
          <p:nvPr>
            <p:ph type="title"/>
          </p:nvPr>
        </p:nvSpPr>
        <p:spPr/>
        <p:txBody>
          <a:bodyPr/>
          <a:lstStyle/>
          <a:p>
            <a:r>
              <a:rPr lang="en-US" dirty="0"/>
              <a:t>Implementation</a:t>
            </a:r>
            <a:endParaRPr lang="hi-IN" dirty="0"/>
          </a:p>
        </p:txBody>
      </p:sp>
      <p:sp>
        <p:nvSpPr>
          <p:cNvPr id="5" name="Content Placeholder 4">
            <a:extLst>
              <a:ext uri="{FF2B5EF4-FFF2-40B4-BE49-F238E27FC236}">
                <a16:creationId xmlns:a16="http://schemas.microsoft.com/office/drawing/2014/main" id="{BEE43764-4FC9-4DE5-9757-F45BEDDB8D0F}"/>
              </a:ext>
            </a:extLst>
          </p:cNvPr>
          <p:cNvSpPr>
            <a:spLocks noGrp="1"/>
          </p:cNvSpPr>
          <p:nvPr>
            <p:ph idx="1"/>
          </p:nvPr>
        </p:nvSpPr>
        <p:spPr/>
        <p:txBody>
          <a:bodyPr/>
          <a:lstStyle/>
          <a:p>
            <a:pPr algn="l">
              <a:lnSpc>
                <a:spcPct val="150000"/>
              </a:lnSpc>
            </a:pPr>
            <a:r>
              <a:rPr lang="en-US" sz="1800" b="0" i="0" u="none" strike="noStrike" baseline="0" dirty="0">
                <a:latin typeface="CMR12"/>
              </a:rPr>
              <a:t>The task of hands-free image cropping was achieved with the help of </a:t>
            </a:r>
            <a:r>
              <a:rPr lang="en-US" sz="1800" b="0" i="0" u="none" strike="noStrike" baseline="0" dirty="0" err="1">
                <a:latin typeface="CMR12"/>
              </a:rPr>
              <a:t>MediaPipe</a:t>
            </a:r>
            <a:r>
              <a:rPr lang="en-US" sz="1800" b="0" i="0" u="none" strike="noStrike" baseline="0" dirty="0">
                <a:latin typeface="CMR12"/>
              </a:rPr>
              <a:t> Hands model and various image processing techniques. The following steps are performed:</a:t>
            </a:r>
          </a:p>
          <a:p>
            <a:pPr algn="l">
              <a:lnSpc>
                <a:spcPct val="150000"/>
              </a:lnSpc>
              <a:buFont typeface="Wingdings" panose="05000000000000000000" pitchFamily="2" charset="2"/>
              <a:buChar char="Ø"/>
            </a:pPr>
            <a:r>
              <a:rPr lang="en-US" sz="1800" b="0" i="0" u="none" strike="noStrike" baseline="0" dirty="0">
                <a:latin typeface="CMR12"/>
              </a:rPr>
              <a:t>An input frame (from webcam) is captured from which the </a:t>
            </a:r>
            <a:r>
              <a:rPr lang="en-US" sz="1800" b="0" i="0" u="none" strike="noStrike" baseline="0" dirty="0" err="1">
                <a:latin typeface="CMR12"/>
              </a:rPr>
              <a:t>keypoints</a:t>
            </a:r>
            <a:r>
              <a:rPr lang="en-US" sz="1800" b="0" i="0" u="none" strike="noStrike" baseline="0" dirty="0">
                <a:latin typeface="CMR12"/>
              </a:rPr>
              <a:t> are obtained from the hand landmark model.</a:t>
            </a:r>
          </a:p>
          <a:p>
            <a:pPr algn="l">
              <a:lnSpc>
                <a:spcPct val="150000"/>
              </a:lnSpc>
              <a:buFont typeface="Wingdings" panose="05000000000000000000" pitchFamily="2" charset="2"/>
              <a:buChar char="Ø"/>
            </a:pPr>
            <a:r>
              <a:rPr lang="en-US" sz="1800" b="0" i="0" u="none" strike="noStrike" baseline="0" dirty="0">
                <a:latin typeface="CMR12"/>
              </a:rPr>
              <a:t>Identify gestures from the </a:t>
            </a:r>
            <a:r>
              <a:rPr lang="en-US" sz="1800" b="0" i="0" u="none" strike="noStrike" baseline="0" dirty="0" err="1">
                <a:latin typeface="CMR12"/>
              </a:rPr>
              <a:t>keypoints</a:t>
            </a:r>
            <a:r>
              <a:rPr lang="en-US" sz="1800" b="0" i="0" u="none" strike="noStrike" baseline="0" dirty="0">
                <a:latin typeface="CMR12"/>
              </a:rPr>
              <a:t> obtained.</a:t>
            </a:r>
          </a:p>
          <a:p>
            <a:pPr algn="l">
              <a:lnSpc>
                <a:spcPct val="150000"/>
              </a:lnSpc>
              <a:buFont typeface="Wingdings" panose="05000000000000000000" pitchFamily="2" charset="2"/>
              <a:buChar char="Ø"/>
            </a:pPr>
            <a:r>
              <a:rPr lang="en-US" sz="1800" b="0" i="0" u="none" strike="noStrike" baseline="0" dirty="0">
                <a:latin typeface="CMR12"/>
              </a:rPr>
              <a:t>Perform the cropping of image after tracking the movement of index finger</a:t>
            </a:r>
            <a:r>
              <a:rPr lang="en-US" sz="1800" dirty="0">
                <a:latin typeface="CMR12"/>
              </a:rPr>
              <a:t>.</a:t>
            </a:r>
            <a:endParaRPr lang="hi-IN" dirty="0"/>
          </a:p>
        </p:txBody>
      </p:sp>
    </p:spTree>
    <p:extLst>
      <p:ext uri="{BB962C8B-B14F-4D97-AF65-F5344CB8AC3E}">
        <p14:creationId xmlns:p14="http://schemas.microsoft.com/office/powerpoint/2010/main" val="35039663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9FF104-328C-4DED-AACC-9DE70FD71C90}"/>
              </a:ext>
            </a:extLst>
          </p:cNvPr>
          <p:cNvSpPr>
            <a:spLocks noGrp="1"/>
          </p:cNvSpPr>
          <p:nvPr>
            <p:ph type="title"/>
          </p:nvPr>
        </p:nvSpPr>
        <p:spPr/>
        <p:txBody>
          <a:bodyPr/>
          <a:lstStyle/>
          <a:p>
            <a:r>
              <a:rPr lang="en-US" dirty="0" err="1"/>
              <a:t>Keypoints</a:t>
            </a:r>
            <a:r>
              <a:rPr lang="en-US" dirty="0"/>
              <a:t> Collection</a:t>
            </a:r>
            <a:endParaRPr lang="hi-IN" dirty="0"/>
          </a:p>
        </p:txBody>
      </p:sp>
      <p:pic>
        <p:nvPicPr>
          <p:cNvPr id="6" name="Content Placeholder 5">
            <a:extLst>
              <a:ext uri="{FF2B5EF4-FFF2-40B4-BE49-F238E27FC236}">
                <a16:creationId xmlns:a16="http://schemas.microsoft.com/office/drawing/2014/main" id="{109E0309-924B-43F2-BBC9-685B377A099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942459" y="1845735"/>
            <a:ext cx="3142214" cy="4022725"/>
          </a:xfrm>
        </p:spPr>
      </p:pic>
      <p:sp>
        <p:nvSpPr>
          <p:cNvPr id="2" name="Content Placeholder 1">
            <a:extLst>
              <a:ext uri="{FF2B5EF4-FFF2-40B4-BE49-F238E27FC236}">
                <a16:creationId xmlns:a16="http://schemas.microsoft.com/office/drawing/2014/main" id="{888F2098-E779-4AB0-994A-4470A28D2129}"/>
              </a:ext>
            </a:extLst>
          </p:cNvPr>
          <p:cNvSpPr>
            <a:spLocks noGrp="1"/>
          </p:cNvSpPr>
          <p:nvPr>
            <p:ph sz="half" idx="2"/>
          </p:nvPr>
        </p:nvSpPr>
        <p:spPr>
          <a:xfrm>
            <a:off x="6217920" y="2048607"/>
            <a:ext cx="4937760" cy="3820487"/>
          </a:xfrm>
        </p:spPr>
        <p:txBody>
          <a:bodyPr>
            <a:normAutofit lnSpcReduction="10000"/>
          </a:bodyPr>
          <a:lstStyle/>
          <a:p>
            <a:pPr algn="l"/>
            <a:r>
              <a:rPr lang="en-US" sz="1800" b="0" i="0" u="none" strike="noStrike" baseline="0" dirty="0" err="1">
                <a:latin typeface="CMR12"/>
              </a:rPr>
              <a:t>MediaPipe</a:t>
            </a:r>
            <a:r>
              <a:rPr lang="en-US" sz="1800" b="0" i="0" u="none" strike="noStrike" baseline="0" dirty="0">
                <a:latin typeface="CMR12"/>
              </a:rPr>
              <a:t> Hands solution, </a:t>
            </a:r>
            <a:r>
              <a:rPr lang="en-US" sz="1800" dirty="0">
                <a:latin typeface="CMR12"/>
              </a:rPr>
              <a:t>as</a:t>
            </a:r>
            <a:r>
              <a:rPr lang="en-US" sz="1800" b="0" i="0" u="none" strike="noStrike" baseline="0" dirty="0">
                <a:latin typeface="CMR12"/>
              </a:rPr>
              <a:t> discussed previously, is applied on the input frame to obtain the 21 x and y landmark coordinates. These points are also displayed on the screen. The 21 landmarks contain the coordinates of all the joints and tips of all fingers. </a:t>
            </a:r>
          </a:p>
          <a:p>
            <a:pPr algn="l"/>
            <a:endParaRPr lang="en-US" sz="1800" b="0" i="0" u="none" strike="noStrike" baseline="0" dirty="0">
              <a:latin typeface="CMR12"/>
            </a:endParaRPr>
          </a:p>
          <a:p>
            <a:pPr algn="l"/>
            <a:r>
              <a:rPr lang="en-US" sz="1600" dirty="0">
                <a:latin typeface="CMR12"/>
              </a:rPr>
              <a:t>CMC – Carpometacarpal joint</a:t>
            </a:r>
          </a:p>
          <a:p>
            <a:pPr algn="l"/>
            <a:r>
              <a:rPr lang="en-US" sz="1600" dirty="0">
                <a:latin typeface="CMR12"/>
              </a:rPr>
              <a:t>MCP - Metacarpophalangeal joint</a:t>
            </a:r>
          </a:p>
          <a:p>
            <a:pPr algn="l"/>
            <a:r>
              <a:rPr lang="en-US" sz="1600" dirty="0">
                <a:latin typeface="CMR12"/>
              </a:rPr>
              <a:t>IP - Interphalangeal joint </a:t>
            </a:r>
          </a:p>
          <a:p>
            <a:pPr algn="l"/>
            <a:r>
              <a:rPr lang="en-US" sz="1600" dirty="0">
                <a:latin typeface="CMR12"/>
              </a:rPr>
              <a:t>DIP - Distal Interphalangeal joint</a:t>
            </a:r>
          </a:p>
          <a:p>
            <a:pPr algn="l"/>
            <a:r>
              <a:rPr lang="en-US" sz="1600" dirty="0">
                <a:latin typeface="CMR12"/>
              </a:rPr>
              <a:t>PIP - Proximal Interphalangeal joint</a:t>
            </a:r>
          </a:p>
        </p:txBody>
      </p:sp>
    </p:spTree>
    <p:extLst>
      <p:ext uri="{BB962C8B-B14F-4D97-AF65-F5344CB8AC3E}">
        <p14:creationId xmlns:p14="http://schemas.microsoft.com/office/powerpoint/2010/main" val="1814822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9FF104-328C-4DED-AACC-9DE70FD71C90}"/>
              </a:ext>
            </a:extLst>
          </p:cNvPr>
          <p:cNvSpPr>
            <a:spLocks noGrp="1"/>
          </p:cNvSpPr>
          <p:nvPr>
            <p:ph type="title"/>
          </p:nvPr>
        </p:nvSpPr>
        <p:spPr/>
        <p:txBody>
          <a:bodyPr/>
          <a:lstStyle/>
          <a:p>
            <a:r>
              <a:rPr lang="en-US" dirty="0"/>
              <a:t>Gestures</a:t>
            </a:r>
            <a:endParaRPr lang="hi-IN" dirty="0"/>
          </a:p>
        </p:txBody>
      </p:sp>
      <p:sp>
        <p:nvSpPr>
          <p:cNvPr id="5" name="Content Placeholder 4">
            <a:extLst>
              <a:ext uri="{FF2B5EF4-FFF2-40B4-BE49-F238E27FC236}">
                <a16:creationId xmlns:a16="http://schemas.microsoft.com/office/drawing/2014/main" id="{BEE43764-4FC9-4DE5-9757-F45BEDDB8D0F}"/>
              </a:ext>
            </a:extLst>
          </p:cNvPr>
          <p:cNvSpPr>
            <a:spLocks noGrp="1"/>
          </p:cNvSpPr>
          <p:nvPr>
            <p:ph idx="1"/>
          </p:nvPr>
        </p:nvSpPr>
        <p:spPr/>
        <p:txBody>
          <a:bodyPr/>
          <a:lstStyle/>
          <a:p>
            <a:pPr algn="l">
              <a:lnSpc>
                <a:spcPct val="150000"/>
              </a:lnSpc>
            </a:pPr>
            <a:r>
              <a:rPr lang="en-US" sz="1800" b="0" i="0" u="none" strike="noStrike" baseline="0" dirty="0">
                <a:latin typeface="CMR12"/>
              </a:rPr>
              <a:t>The stored coordinates of th</a:t>
            </a:r>
            <a:r>
              <a:rPr lang="en-US" sz="1800" dirty="0">
                <a:latin typeface="CMR12"/>
              </a:rPr>
              <a:t>e 21 land marks are utilized and </a:t>
            </a:r>
            <a:r>
              <a:rPr lang="en-US" sz="1800" b="0" i="0" u="none" strike="noStrike" baseline="0" dirty="0">
                <a:latin typeface="CMR12"/>
              </a:rPr>
              <a:t>the following gestures have been defined:</a:t>
            </a:r>
          </a:p>
          <a:p>
            <a:pPr algn="l">
              <a:lnSpc>
                <a:spcPct val="150000"/>
              </a:lnSpc>
              <a:buFont typeface="Wingdings" panose="05000000000000000000" pitchFamily="2" charset="2"/>
              <a:buChar char="Ø"/>
            </a:pPr>
            <a:r>
              <a:rPr lang="en-US" sz="1800" b="0" i="0" u="none" strike="noStrike" baseline="0" dirty="0">
                <a:latin typeface="CMR12"/>
              </a:rPr>
              <a:t>Draw Gesture</a:t>
            </a:r>
          </a:p>
          <a:p>
            <a:pPr algn="l">
              <a:lnSpc>
                <a:spcPct val="150000"/>
              </a:lnSpc>
              <a:buFont typeface="Wingdings" panose="05000000000000000000" pitchFamily="2" charset="2"/>
              <a:buChar char="Ø"/>
            </a:pPr>
            <a:r>
              <a:rPr lang="en-US" sz="1800" b="0" i="0" u="none" strike="noStrike" baseline="0" dirty="0">
                <a:latin typeface="CMR12"/>
              </a:rPr>
              <a:t>Clear Screen Gesture </a:t>
            </a:r>
          </a:p>
          <a:p>
            <a:pPr algn="l">
              <a:lnSpc>
                <a:spcPct val="150000"/>
              </a:lnSpc>
              <a:buFont typeface="Wingdings" panose="05000000000000000000" pitchFamily="2" charset="2"/>
              <a:buChar char="Ø"/>
            </a:pPr>
            <a:r>
              <a:rPr lang="en-US" sz="1800" b="0" i="0" u="none" strike="noStrike" baseline="0" dirty="0">
                <a:latin typeface="CMR12"/>
              </a:rPr>
              <a:t>Crop Gesture</a:t>
            </a:r>
          </a:p>
          <a:p>
            <a:pPr algn="l">
              <a:lnSpc>
                <a:spcPct val="150000"/>
              </a:lnSpc>
            </a:pPr>
            <a:r>
              <a:rPr lang="en-US" sz="1800" b="0" i="0" u="none" strike="noStrike" baseline="0" dirty="0">
                <a:latin typeface="CMR12"/>
              </a:rPr>
              <a:t>The gestures are recognized based on the relative position of these finger joints. A finger is said to be “up” if the Y coordinate of TIP is greater than that of the PIP.  After identifying the gesture, the corresponding action is performed.</a:t>
            </a:r>
            <a:endParaRPr lang="hi-IN" dirty="0"/>
          </a:p>
        </p:txBody>
      </p:sp>
    </p:spTree>
    <p:extLst>
      <p:ext uri="{BB962C8B-B14F-4D97-AF65-F5344CB8AC3E}">
        <p14:creationId xmlns:p14="http://schemas.microsoft.com/office/powerpoint/2010/main" val="4061474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9FF104-328C-4DED-AACC-9DE70FD71C90}"/>
              </a:ext>
            </a:extLst>
          </p:cNvPr>
          <p:cNvSpPr>
            <a:spLocks noGrp="1"/>
          </p:cNvSpPr>
          <p:nvPr>
            <p:ph type="title"/>
          </p:nvPr>
        </p:nvSpPr>
        <p:spPr/>
        <p:txBody>
          <a:bodyPr/>
          <a:lstStyle/>
          <a:p>
            <a:r>
              <a:rPr lang="en-US" dirty="0"/>
              <a:t>Draw gesture</a:t>
            </a:r>
            <a:endParaRPr lang="hi-IN" dirty="0"/>
          </a:p>
        </p:txBody>
      </p:sp>
      <p:sp>
        <p:nvSpPr>
          <p:cNvPr id="3" name="Content Placeholder 2">
            <a:extLst>
              <a:ext uri="{FF2B5EF4-FFF2-40B4-BE49-F238E27FC236}">
                <a16:creationId xmlns:a16="http://schemas.microsoft.com/office/drawing/2014/main" id="{193EB1B9-570B-42D9-A850-840FC441D426}"/>
              </a:ext>
            </a:extLst>
          </p:cNvPr>
          <p:cNvSpPr>
            <a:spLocks noGrp="1"/>
          </p:cNvSpPr>
          <p:nvPr>
            <p:ph sz="half" idx="4294967295"/>
          </p:nvPr>
        </p:nvSpPr>
        <p:spPr>
          <a:xfrm>
            <a:off x="1252904" y="1816406"/>
            <a:ext cx="9686192" cy="979548"/>
          </a:xfrm>
        </p:spPr>
        <p:txBody>
          <a:bodyPr>
            <a:normAutofit/>
          </a:bodyPr>
          <a:lstStyle/>
          <a:p>
            <a:r>
              <a:rPr lang="en-US" u="sng" dirty="0"/>
              <a:t>Description</a:t>
            </a:r>
          </a:p>
          <a:p>
            <a:r>
              <a:rPr lang="en-US" dirty="0"/>
              <a:t>The gesture is triggered when the user shows one index finger.</a:t>
            </a:r>
          </a:p>
        </p:txBody>
      </p:sp>
      <p:pic>
        <p:nvPicPr>
          <p:cNvPr id="7" name="Content Placeholder 6">
            <a:extLst>
              <a:ext uri="{FF2B5EF4-FFF2-40B4-BE49-F238E27FC236}">
                <a16:creationId xmlns:a16="http://schemas.microsoft.com/office/drawing/2014/main" id="{CA58D775-D706-4702-8670-497CE943D196}"/>
              </a:ext>
            </a:extLst>
          </p:cNvPr>
          <p:cNvPicPr>
            <a:picLocks noGrp="1" noChangeAspect="1"/>
          </p:cNvPicPr>
          <p:nvPr>
            <p:ph sz="half" idx="4294967295"/>
          </p:nvPr>
        </p:nvPicPr>
        <p:blipFill rotWithShape="1">
          <a:blip r:embed="rId2">
            <a:extLst>
              <a:ext uri="{28A0092B-C50C-407E-A947-70E740481C1C}">
                <a14:useLocalDpi xmlns:a14="http://schemas.microsoft.com/office/drawing/2010/main" val="0"/>
              </a:ext>
            </a:extLst>
          </a:blip>
          <a:srcRect t="-1" b="-23"/>
          <a:stretch/>
        </p:blipFill>
        <p:spPr>
          <a:xfrm>
            <a:off x="2804746" y="2699155"/>
            <a:ext cx="5908430" cy="3547872"/>
          </a:xfrm>
        </p:spPr>
      </p:pic>
    </p:spTree>
    <p:extLst>
      <p:ext uri="{BB962C8B-B14F-4D97-AF65-F5344CB8AC3E}">
        <p14:creationId xmlns:p14="http://schemas.microsoft.com/office/powerpoint/2010/main" val="437334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9FF104-328C-4DED-AACC-9DE70FD71C90}"/>
              </a:ext>
            </a:extLst>
          </p:cNvPr>
          <p:cNvSpPr>
            <a:spLocks noGrp="1"/>
          </p:cNvSpPr>
          <p:nvPr>
            <p:ph type="title"/>
          </p:nvPr>
        </p:nvSpPr>
        <p:spPr/>
        <p:txBody>
          <a:bodyPr/>
          <a:lstStyle/>
          <a:p>
            <a:r>
              <a:rPr lang="en-US" dirty="0"/>
              <a:t>Draw gesture</a:t>
            </a:r>
            <a:endParaRPr lang="hi-IN" dirty="0"/>
          </a:p>
        </p:txBody>
      </p:sp>
      <p:sp>
        <p:nvSpPr>
          <p:cNvPr id="3" name="Content Placeholder 2">
            <a:extLst>
              <a:ext uri="{FF2B5EF4-FFF2-40B4-BE49-F238E27FC236}">
                <a16:creationId xmlns:a16="http://schemas.microsoft.com/office/drawing/2014/main" id="{193EB1B9-570B-42D9-A850-840FC441D426}"/>
              </a:ext>
            </a:extLst>
          </p:cNvPr>
          <p:cNvSpPr>
            <a:spLocks noGrp="1"/>
          </p:cNvSpPr>
          <p:nvPr>
            <p:ph sz="half" idx="4294967295"/>
          </p:nvPr>
        </p:nvSpPr>
        <p:spPr>
          <a:xfrm>
            <a:off x="1252904" y="1816405"/>
            <a:ext cx="9686192" cy="4092025"/>
          </a:xfrm>
        </p:spPr>
        <p:txBody>
          <a:bodyPr>
            <a:normAutofit/>
          </a:bodyPr>
          <a:lstStyle/>
          <a:p>
            <a:pPr>
              <a:lnSpc>
                <a:spcPct val="150000"/>
              </a:lnSpc>
            </a:pPr>
            <a:r>
              <a:rPr lang="en-US" u="sng" dirty="0"/>
              <a:t>Action</a:t>
            </a:r>
          </a:p>
          <a:p>
            <a:pPr algn="l">
              <a:lnSpc>
                <a:spcPct val="150000"/>
              </a:lnSpc>
              <a:buFont typeface="Wingdings" panose="05000000000000000000" pitchFamily="2" charset="2"/>
              <a:buChar char="Ø"/>
            </a:pPr>
            <a:r>
              <a:rPr lang="en-US" sz="1800" b="0" i="0" u="none" strike="noStrike" baseline="0" dirty="0">
                <a:latin typeface="CMR12"/>
              </a:rPr>
              <a:t>The coordinates of the index finger tip in the current frame is added to a list(say </a:t>
            </a:r>
            <a:r>
              <a:rPr lang="en-US" sz="1800" b="0" i="0" u="none" strike="noStrike" baseline="0" dirty="0">
                <a:latin typeface="CMTI12"/>
              </a:rPr>
              <a:t>points[]). </a:t>
            </a:r>
          </a:p>
          <a:p>
            <a:pPr algn="l">
              <a:lnSpc>
                <a:spcPct val="150000"/>
              </a:lnSpc>
              <a:buFont typeface="Wingdings" panose="05000000000000000000" pitchFamily="2" charset="2"/>
              <a:buChar char="Ø"/>
            </a:pPr>
            <a:r>
              <a:rPr lang="en-US" sz="1800" b="0" i="0" u="none" strike="noStrike" baseline="0" dirty="0">
                <a:latin typeface="CMTI12"/>
              </a:rPr>
              <a:t>A</a:t>
            </a:r>
            <a:r>
              <a:rPr lang="en-US" sz="1800" b="0" i="0" u="none" strike="noStrike" baseline="0" dirty="0">
                <a:latin typeface="CMR12"/>
              </a:rPr>
              <a:t>s the user moves his index finger freely in front of the camera, the corresponding shape consisting of points with x-y coordinates is stored. </a:t>
            </a:r>
          </a:p>
          <a:p>
            <a:pPr algn="l">
              <a:lnSpc>
                <a:spcPct val="150000"/>
              </a:lnSpc>
              <a:buFont typeface="Wingdings" panose="05000000000000000000" pitchFamily="2" charset="2"/>
              <a:buChar char="Ø"/>
            </a:pPr>
            <a:r>
              <a:rPr lang="en-US" sz="1800" b="0" i="0" u="none" strike="noStrike" baseline="0" dirty="0">
                <a:latin typeface="CMR12"/>
              </a:rPr>
              <a:t>A line is drawn(on the </a:t>
            </a:r>
            <a:r>
              <a:rPr lang="en-US" sz="1800" dirty="0">
                <a:latin typeface="CMR12"/>
              </a:rPr>
              <a:t>image to be cropped</a:t>
            </a:r>
            <a:r>
              <a:rPr lang="en-US" sz="1800" b="0" i="0" u="none" strike="noStrike" baseline="0" dirty="0">
                <a:latin typeface="CMR12"/>
              </a:rPr>
              <a:t>) dynamically between the previous and current position of the index finger tip for each frame. This is </a:t>
            </a:r>
            <a:r>
              <a:rPr lang="en-US" sz="1800" dirty="0">
                <a:latin typeface="CMR12"/>
              </a:rPr>
              <a:t>done by drawing line on a separate image matrix,(named as image canvas), consisting of zeroes initially,</a:t>
            </a:r>
            <a:r>
              <a:rPr lang="en-US" sz="1800" b="0" i="0" u="none" strike="noStrike" baseline="0" dirty="0">
                <a:latin typeface="CMR12"/>
              </a:rPr>
              <a:t> convert to grayscale to perform inverse binary thresholding, convert back to RGB, followed by bitwise AND operation on the original image.</a:t>
            </a:r>
            <a:endParaRPr lang="en-US" u="sng" dirty="0"/>
          </a:p>
        </p:txBody>
      </p:sp>
    </p:spTree>
    <p:extLst>
      <p:ext uri="{BB962C8B-B14F-4D97-AF65-F5344CB8AC3E}">
        <p14:creationId xmlns:p14="http://schemas.microsoft.com/office/powerpoint/2010/main" val="787460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9FF104-328C-4DED-AACC-9DE70FD71C90}"/>
              </a:ext>
            </a:extLst>
          </p:cNvPr>
          <p:cNvSpPr>
            <a:spLocks noGrp="1"/>
          </p:cNvSpPr>
          <p:nvPr>
            <p:ph type="title"/>
          </p:nvPr>
        </p:nvSpPr>
        <p:spPr/>
        <p:txBody>
          <a:bodyPr/>
          <a:lstStyle/>
          <a:p>
            <a:r>
              <a:rPr lang="en-US" dirty="0"/>
              <a:t>Clear Screen Gesture</a:t>
            </a:r>
            <a:endParaRPr lang="hi-IN" dirty="0"/>
          </a:p>
        </p:txBody>
      </p:sp>
      <p:sp>
        <p:nvSpPr>
          <p:cNvPr id="2" name="Content Placeholder 1">
            <a:extLst>
              <a:ext uri="{FF2B5EF4-FFF2-40B4-BE49-F238E27FC236}">
                <a16:creationId xmlns:a16="http://schemas.microsoft.com/office/drawing/2014/main" id="{3F8F3139-6D4F-44E1-A78E-9010BDEC41F9}"/>
              </a:ext>
            </a:extLst>
          </p:cNvPr>
          <p:cNvSpPr>
            <a:spLocks noGrp="1"/>
          </p:cNvSpPr>
          <p:nvPr>
            <p:ph sz="half" idx="2"/>
          </p:nvPr>
        </p:nvSpPr>
        <p:spPr>
          <a:xfrm>
            <a:off x="5855677" y="1845734"/>
            <a:ext cx="5300003" cy="4273711"/>
          </a:xfrm>
        </p:spPr>
        <p:txBody>
          <a:bodyPr>
            <a:normAutofit fontScale="92500" lnSpcReduction="20000"/>
          </a:bodyPr>
          <a:lstStyle/>
          <a:p>
            <a:pPr>
              <a:lnSpc>
                <a:spcPct val="150000"/>
              </a:lnSpc>
            </a:pPr>
            <a:r>
              <a:rPr lang="en-US" sz="2200" u="sng" dirty="0"/>
              <a:t>Description</a:t>
            </a:r>
          </a:p>
          <a:p>
            <a:pPr>
              <a:lnSpc>
                <a:spcPct val="150000"/>
              </a:lnSpc>
            </a:pPr>
            <a:r>
              <a:rPr lang="en-US" sz="2200" dirty="0"/>
              <a:t>The gesture is triggered when the user shows all five fingers.</a:t>
            </a:r>
          </a:p>
          <a:p>
            <a:pPr>
              <a:lnSpc>
                <a:spcPct val="150000"/>
              </a:lnSpc>
            </a:pPr>
            <a:r>
              <a:rPr lang="en-US" sz="2200" u="sng" dirty="0"/>
              <a:t>Action</a:t>
            </a:r>
          </a:p>
          <a:p>
            <a:pPr>
              <a:lnSpc>
                <a:spcPct val="150000"/>
              </a:lnSpc>
            </a:pPr>
            <a:r>
              <a:rPr lang="en-US" sz="2200" dirty="0"/>
              <a:t>The screen and the list containing previously drawn points are cleared. The screen is cleared by filling the image canvas with color black (reinitialize matrix with 0’s), and performing the same operations as in draw gestures.</a:t>
            </a:r>
          </a:p>
          <a:p>
            <a:endParaRPr lang="en-US" dirty="0"/>
          </a:p>
          <a:p>
            <a:endParaRPr lang="en-US" dirty="0"/>
          </a:p>
          <a:p>
            <a:endParaRPr lang="hi-IN" dirty="0"/>
          </a:p>
        </p:txBody>
      </p:sp>
      <p:pic>
        <p:nvPicPr>
          <p:cNvPr id="5" name="Picture 4">
            <a:extLst>
              <a:ext uri="{FF2B5EF4-FFF2-40B4-BE49-F238E27FC236}">
                <a16:creationId xmlns:a16="http://schemas.microsoft.com/office/drawing/2014/main" id="{3835F02A-3513-4AD1-AA5B-761867E49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7192" y="2048483"/>
            <a:ext cx="2984339" cy="3820611"/>
          </a:xfrm>
          <a:prstGeom prst="rect">
            <a:avLst/>
          </a:prstGeom>
        </p:spPr>
      </p:pic>
    </p:spTree>
    <p:extLst>
      <p:ext uri="{BB962C8B-B14F-4D97-AF65-F5344CB8AC3E}">
        <p14:creationId xmlns:p14="http://schemas.microsoft.com/office/powerpoint/2010/main" val="2589139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9FF104-328C-4DED-AACC-9DE70FD71C90}"/>
              </a:ext>
            </a:extLst>
          </p:cNvPr>
          <p:cNvSpPr>
            <a:spLocks noGrp="1"/>
          </p:cNvSpPr>
          <p:nvPr>
            <p:ph type="title"/>
          </p:nvPr>
        </p:nvSpPr>
        <p:spPr>
          <a:xfrm>
            <a:off x="1097280" y="233850"/>
            <a:ext cx="10058400" cy="1450757"/>
          </a:xfrm>
        </p:spPr>
        <p:txBody>
          <a:bodyPr/>
          <a:lstStyle/>
          <a:p>
            <a:r>
              <a:rPr lang="en-US" dirty="0"/>
              <a:t>Crop Gesture</a:t>
            </a:r>
            <a:endParaRPr lang="hi-IN" dirty="0"/>
          </a:p>
        </p:txBody>
      </p:sp>
      <p:sp>
        <p:nvSpPr>
          <p:cNvPr id="2" name="Content Placeholder 1">
            <a:extLst>
              <a:ext uri="{FF2B5EF4-FFF2-40B4-BE49-F238E27FC236}">
                <a16:creationId xmlns:a16="http://schemas.microsoft.com/office/drawing/2014/main" id="{682A7801-CE53-4900-8952-76F55998F46E}"/>
              </a:ext>
            </a:extLst>
          </p:cNvPr>
          <p:cNvSpPr>
            <a:spLocks noGrp="1"/>
          </p:cNvSpPr>
          <p:nvPr>
            <p:ph sz="half" idx="2"/>
          </p:nvPr>
        </p:nvSpPr>
        <p:spPr>
          <a:xfrm>
            <a:off x="5521570" y="1811215"/>
            <a:ext cx="5634112" cy="4404947"/>
          </a:xfrm>
        </p:spPr>
        <p:txBody>
          <a:bodyPr>
            <a:normAutofit lnSpcReduction="10000"/>
          </a:bodyPr>
          <a:lstStyle/>
          <a:p>
            <a:pPr>
              <a:lnSpc>
                <a:spcPct val="120000"/>
              </a:lnSpc>
            </a:pPr>
            <a:r>
              <a:rPr lang="en-US" u="sng" dirty="0"/>
              <a:t>Description</a:t>
            </a:r>
          </a:p>
          <a:p>
            <a:pPr>
              <a:lnSpc>
                <a:spcPct val="120000"/>
              </a:lnSpc>
            </a:pPr>
            <a:r>
              <a:rPr lang="en-US" dirty="0"/>
              <a:t>The gesture is triggered when the user shows the index and the middle fingers (victory sign). </a:t>
            </a:r>
          </a:p>
          <a:p>
            <a:pPr>
              <a:lnSpc>
                <a:spcPct val="120000"/>
              </a:lnSpc>
            </a:pPr>
            <a:r>
              <a:rPr lang="en-US" u="sng" dirty="0"/>
              <a:t>Action</a:t>
            </a:r>
          </a:p>
          <a:p>
            <a:pPr>
              <a:lnSpc>
                <a:spcPct val="120000"/>
              </a:lnSpc>
              <a:buFont typeface="Wingdings" panose="05000000000000000000" pitchFamily="2" charset="2"/>
              <a:buChar char="Ø"/>
            </a:pPr>
            <a:r>
              <a:rPr lang="en-US" dirty="0"/>
              <a:t>A contour is drawn on a mask, which is a matrix initialized with zeroes, by joining the points stored in the list (points[]) during the drawing phase.</a:t>
            </a:r>
          </a:p>
          <a:p>
            <a:pPr>
              <a:lnSpc>
                <a:spcPct val="120000"/>
              </a:lnSpc>
              <a:buFont typeface="Wingdings" panose="05000000000000000000" pitchFamily="2" charset="2"/>
              <a:buChar char="Ø"/>
            </a:pPr>
            <a:r>
              <a:rPr lang="en-US" dirty="0"/>
              <a:t>A closed figure is obtained by joining the first and the last point. This figure is filled with a color. Now all the pixels in the mask outside this figure are zeroes</a:t>
            </a:r>
            <a:endParaRPr lang="hi-IN" dirty="0"/>
          </a:p>
          <a:p>
            <a:pPr>
              <a:buFont typeface="Wingdings" panose="05000000000000000000" pitchFamily="2" charset="2"/>
              <a:buChar char="Ø"/>
            </a:pPr>
            <a:endParaRPr lang="en-US" b="1" dirty="0"/>
          </a:p>
        </p:txBody>
      </p:sp>
      <p:pic>
        <p:nvPicPr>
          <p:cNvPr id="11" name="Content Placeholder 10">
            <a:extLst>
              <a:ext uri="{FF2B5EF4-FFF2-40B4-BE49-F238E27FC236}">
                <a16:creationId xmlns:a16="http://schemas.microsoft.com/office/drawing/2014/main" id="{8484E567-1ED2-4E4E-8C38-94583E73571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752336" y="2173755"/>
            <a:ext cx="3443918" cy="3811969"/>
          </a:xfrm>
        </p:spPr>
      </p:pic>
    </p:spTree>
    <p:extLst>
      <p:ext uri="{BB962C8B-B14F-4D97-AF65-F5344CB8AC3E}">
        <p14:creationId xmlns:p14="http://schemas.microsoft.com/office/powerpoint/2010/main" val="383277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9FF104-328C-4DED-AACC-9DE70FD71C90}"/>
              </a:ext>
            </a:extLst>
          </p:cNvPr>
          <p:cNvSpPr>
            <a:spLocks noGrp="1"/>
          </p:cNvSpPr>
          <p:nvPr>
            <p:ph type="title"/>
          </p:nvPr>
        </p:nvSpPr>
        <p:spPr/>
        <p:txBody>
          <a:bodyPr/>
          <a:lstStyle/>
          <a:p>
            <a:r>
              <a:rPr lang="en-US" dirty="0"/>
              <a:t>Introduction</a:t>
            </a:r>
            <a:endParaRPr lang="hi-IN" dirty="0"/>
          </a:p>
        </p:txBody>
      </p:sp>
      <p:sp>
        <p:nvSpPr>
          <p:cNvPr id="5" name="Content Placeholder 4">
            <a:extLst>
              <a:ext uri="{FF2B5EF4-FFF2-40B4-BE49-F238E27FC236}">
                <a16:creationId xmlns:a16="http://schemas.microsoft.com/office/drawing/2014/main" id="{BEE43764-4FC9-4DE5-9757-F45BEDDB8D0F}"/>
              </a:ext>
            </a:extLst>
          </p:cNvPr>
          <p:cNvSpPr>
            <a:spLocks noGrp="1"/>
          </p:cNvSpPr>
          <p:nvPr>
            <p:ph idx="1"/>
          </p:nvPr>
        </p:nvSpPr>
        <p:spPr/>
        <p:txBody>
          <a:bodyPr>
            <a:normAutofit/>
          </a:bodyPr>
          <a:lstStyle/>
          <a:p>
            <a:pPr algn="l">
              <a:lnSpc>
                <a:spcPct val="150000"/>
              </a:lnSpc>
              <a:buFont typeface="Wingdings" panose="05000000000000000000" pitchFamily="2" charset="2"/>
              <a:buChar char="Ø"/>
            </a:pPr>
            <a:r>
              <a:rPr lang="en-US" b="0" i="0" u="none" strike="noStrike" baseline="0" dirty="0">
                <a:latin typeface="CMR12"/>
              </a:rPr>
              <a:t>Human Computer Interaction has been a growing field of research. With the growing popularity of Augmented and Virtual Reality (AR/VR), hand gesture recognition and tracking are topics of interest. </a:t>
            </a:r>
          </a:p>
          <a:p>
            <a:pPr algn="l">
              <a:lnSpc>
                <a:spcPct val="150000"/>
              </a:lnSpc>
              <a:buFont typeface="Wingdings" panose="05000000000000000000" pitchFamily="2" charset="2"/>
              <a:buChar char="Ø"/>
            </a:pPr>
            <a:r>
              <a:rPr lang="en-US" b="0" i="0" u="none" strike="noStrike" baseline="0" dirty="0">
                <a:latin typeface="CMR12"/>
              </a:rPr>
              <a:t>Through this project, we aim to explore these research areas by performing the task of hands-free image cropping. A robust and efficient method is discussed, which can be used in a wider range of hands-free applications.</a:t>
            </a:r>
            <a:endParaRPr lang="hi-IN" dirty="0"/>
          </a:p>
        </p:txBody>
      </p:sp>
    </p:spTree>
    <p:extLst>
      <p:ext uri="{BB962C8B-B14F-4D97-AF65-F5344CB8AC3E}">
        <p14:creationId xmlns:p14="http://schemas.microsoft.com/office/powerpoint/2010/main" val="35713161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9FF104-328C-4DED-AACC-9DE70FD71C90}"/>
              </a:ext>
            </a:extLst>
          </p:cNvPr>
          <p:cNvSpPr>
            <a:spLocks noGrp="1"/>
          </p:cNvSpPr>
          <p:nvPr>
            <p:ph type="title"/>
          </p:nvPr>
        </p:nvSpPr>
        <p:spPr/>
        <p:txBody>
          <a:bodyPr/>
          <a:lstStyle/>
          <a:p>
            <a:r>
              <a:rPr lang="en-US" dirty="0"/>
              <a:t>Crop Gesture</a:t>
            </a:r>
            <a:endParaRPr lang="hi-IN" dirty="0"/>
          </a:p>
        </p:txBody>
      </p:sp>
      <p:sp>
        <p:nvSpPr>
          <p:cNvPr id="5" name="Content Placeholder 4">
            <a:extLst>
              <a:ext uri="{FF2B5EF4-FFF2-40B4-BE49-F238E27FC236}">
                <a16:creationId xmlns:a16="http://schemas.microsoft.com/office/drawing/2014/main" id="{BEE43764-4FC9-4DE5-9757-F45BEDDB8D0F}"/>
              </a:ext>
            </a:extLst>
          </p:cNvPr>
          <p:cNvSpPr>
            <a:spLocks noGrp="1"/>
          </p:cNvSpPr>
          <p:nvPr>
            <p:ph idx="1"/>
          </p:nvPr>
        </p:nvSpPr>
        <p:spPr/>
        <p:txBody>
          <a:bodyPr/>
          <a:lstStyle/>
          <a:p>
            <a:pPr>
              <a:lnSpc>
                <a:spcPct val="100000"/>
              </a:lnSpc>
            </a:pPr>
            <a:r>
              <a:rPr lang="en-US" u="sng" dirty="0"/>
              <a:t>Action(contd.)</a:t>
            </a:r>
          </a:p>
          <a:p>
            <a:pPr>
              <a:lnSpc>
                <a:spcPct val="100000"/>
              </a:lnSpc>
              <a:buFont typeface="Wingdings" panose="05000000000000000000" pitchFamily="2" charset="2"/>
              <a:buChar char="Ø"/>
            </a:pPr>
            <a:r>
              <a:rPr lang="en-US" dirty="0"/>
              <a:t>The cropped image is then extracted by performing bit-wise and operation on the image to be cropped with itself and the mask.</a:t>
            </a:r>
          </a:p>
          <a:p>
            <a:pPr marL="0" indent="0">
              <a:buNone/>
            </a:pPr>
            <a:endParaRPr lang="hi-IN" dirty="0"/>
          </a:p>
        </p:txBody>
      </p:sp>
      <p:pic>
        <p:nvPicPr>
          <p:cNvPr id="3" name="Picture 2">
            <a:extLst>
              <a:ext uri="{FF2B5EF4-FFF2-40B4-BE49-F238E27FC236}">
                <a16:creationId xmlns:a16="http://schemas.microsoft.com/office/drawing/2014/main" id="{A5D714EE-A4F5-40CC-BDAF-BE28A81EDF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2485" y="3035051"/>
            <a:ext cx="3444538" cy="2728196"/>
          </a:xfrm>
          <a:prstGeom prst="rect">
            <a:avLst/>
          </a:prstGeom>
        </p:spPr>
      </p:pic>
      <p:pic>
        <p:nvPicPr>
          <p:cNvPr id="7" name="Picture 6">
            <a:extLst>
              <a:ext uri="{FF2B5EF4-FFF2-40B4-BE49-F238E27FC236}">
                <a16:creationId xmlns:a16="http://schemas.microsoft.com/office/drawing/2014/main" id="{C2B52A70-F92B-4245-8D0E-E76EB5A31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391" y="2929204"/>
            <a:ext cx="4380437" cy="2939890"/>
          </a:xfrm>
          <a:prstGeom prst="rect">
            <a:avLst/>
          </a:prstGeom>
        </p:spPr>
      </p:pic>
      <p:sp>
        <p:nvSpPr>
          <p:cNvPr id="8" name="TextBox 7">
            <a:extLst>
              <a:ext uri="{FF2B5EF4-FFF2-40B4-BE49-F238E27FC236}">
                <a16:creationId xmlns:a16="http://schemas.microsoft.com/office/drawing/2014/main" id="{6060916B-DCED-48B2-9514-E7BCFF9552F7}"/>
              </a:ext>
            </a:extLst>
          </p:cNvPr>
          <p:cNvSpPr txBox="1"/>
          <p:nvPr/>
        </p:nvSpPr>
        <p:spPr>
          <a:xfrm>
            <a:off x="1536547" y="5869094"/>
            <a:ext cx="3974123" cy="369332"/>
          </a:xfrm>
          <a:prstGeom prst="rect">
            <a:avLst/>
          </a:prstGeom>
          <a:noFill/>
        </p:spPr>
        <p:txBody>
          <a:bodyPr wrap="square" rtlCol="0">
            <a:spAutoFit/>
          </a:bodyPr>
          <a:lstStyle/>
          <a:p>
            <a:pPr algn="ctr"/>
            <a:r>
              <a:rPr lang="en-US" dirty="0"/>
              <a:t>Original Image</a:t>
            </a:r>
            <a:endParaRPr lang="hi-IN" dirty="0"/>
          </a:p>
        </p:txBody>
      </p:sp>
      <p:sp>
        <p:nvSpPr>
          <p:cNvPr id="9" name="TextBox 8">
            <a:extLst>
              <a:ext uri="{FF2B5EF4-FFF2-40B4-BE49-F238E27FC236}">
                <a16:creationId xmlns:a16="http://schemas.microsoft.com/office/drawing/2014/main" id="{136127FA-8655-4E64-A311-C4D0F6ADE4C1}"/>
              </a:ext>
            </a:extLst>
          </p:cNvPr>
          <p:cNvSpPr txBox="1"/>
          <p:nvPr/>
        </p:nvSpPr>
        <p:spPr>
          <a:xfrm>
            <a:off x="6447692" y="5869094"/>
            <a:ext cx="3974123" cy="369332"/>
          </a:xfrm>
          <a:prstGeom prst="rect">
            <a:avLst/>
          </a:prstGeom>
          <a:noFill/>
        </p:spPr>
        <p:txBody>
          <a:bodyPr wrap="square" rtlCol="0">
            <a:spAutoFit/>
          </a:bodyPr>
          <a:lstStyle/>
          <a:p>
            <a:pPr algn="ctr"/>
            <a:r>
              <a:rPr lang="en-US" dirty="0"/>
              <a:t>Cropped Image</a:t>
            </a:r>
            <a:endParaRPr lang="hi-IN" dirty="0"/>
          </a:p>
        </p:txBody>
      </p:sp>
    </p:spTree>
    <p:extLst>
      <p:ext uri="{BB962C8B-B14F-4D97-AF65-F5344CB8AC3E}">
        <p14:creationId xmlns:p14="http://schemas.microsoft.com/office/powerpoint/2010/main" val="3995480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9FF104-328C-4DED-AACC-9DE70FD71C90}"/>
              </a:ext>
            </a:extLst>
          </p:cNvPr>
          <p:cNvSpPr>
            <a:spLocks noGrp="1"/>
          </p:cNvSpPr>
          <p:nvPr>
            <p:ph type="title"/>
          </p:nvPr>
        </p:nvSpPr>
        <p:spPr/>
        <p:txBody>
          <a:bodyPr/>
          <a:lstStyle/>
          <a:p>
            <a:r>
              <a:rPr lang="en-US" dirty="0"/>
              <a:t>Handling Noise</a:t>
            </a:r>
            <a:endParaRPr lang="hi-IN" dirty="0"/>
          </a:p>
        </p:txBody>
      </p:sp>
      <p:sp>
        <p:nvSpPr>
          <p:cNvPr id="5" name="Content Placeholder 4">
            <a:extLst>
              <a:ext uri="{FF2B5EF4-FFF2-40B4-BE49-F238E27FC236}">
                <a16:creationId xmlns:a16="http://schemas.microsoft.com/office/drawing/2014/main" id="{BEE43764-4FC9-4DE5-9757-F45BEDDB8D0F}"/>
              </a:ext>
            </a:extLst>
          </p:cNvPr>
          <p:cNvSpPr>
            <a:spLocks noGrp="1"/>
          </p:cNvSpPr>
          <p:nvPr>
            <p:ph idx="1"/>
          </p:nvPr>
        </p:nvSpPr>
        <p:spPr>
          <a:xfrm>
            <a:off x="1097280" y="1845734"/>
            <a:ext cx="10058400" cy="4282504"/>
          </a:xfrm>
        </p:spPr>
        <p:txBody>
          <a:bodyPr>
            <a:normAutofit lnSpcReduction="10000"/>
          </a:bodyPr>
          <a:lstStyle/>
          <a:p>
            <a:pPr>
              <a:lnSpc>
                <a:spcPct val="110000"/>
              </a:lnSpc>
            </a:pPr>
            <a:r>
              <a:rPr lang="en-US" dirty="0"/>
              <a:t>There were many observed jitters during the drawing phase due to variety of factors during the detection and the tracking phase. These sudden movements caused erratic drawing of points leading to inaccuracy. </a:t>
            </a:r>
          </a:p>
          <a:p>
            <a:pPr>
              <a:lnSpc>
                <a:spcPct val="110000"/>
              </a:lnSpc>
            </a:pPr>
            <a:r>
              <a:rPr lang="en-US" dirty="0"/>
              <a:t>This was avoided by recording only points that were close to each other, where a distance threshold determines closeness.</a:t>
            </a:r>
          </a:p>
          <a:p>
            <a:pPr>
              <a:lnSpc>
                <a:spcPct val="110000"/>
              </a:lnSpc>
            </a:pPr>
            <a:r>
              <a:rPr lang="en-US" sz="1800" b="1" i="0" u="none" strike="noStrike" baseline="0" dirty="0">
                <a:latin typeface="CMBX12"/>
              </a:rPr>
              <a:t>if</a:t>
            </a:r>
            <a:r>
              <a:rPr lang="en-US" sz="1800" b="0" i="0" u="none" strike="noStrike" baseline="0" dirty="0">
                <a:latin typeface="CMBX12"/>
              </a:rPr>
              <a:t> </a:t>
            </a:r>
            <a:r>
              <a:rPr lang="en-US" sz="1800" b="0" i="0" u="none" strike="noStrike" baseline="0" dirty="0">
                <a:latin typeface="CMMI12"/>
              </a:rPr>
              <a:t>distance</a:t>
            </a:r>
            <a:r>
              <a:rPr lang="en-US" sz="1800" b="0" i="0" u="none" strike="noStrike" baseline="0" dirty="0">
                <a:latin typeface="CMR12"/>
              </a:rPr>
              <a:t>(</a:t>
            </a:r>
            <a:r>
              <a:rPr lang="en-US" sz="1800" b="0" i="0" u="none" strike="noStrike" baseline="0" dirty="0" err="1">
                <a:latin typeface="CMMI12"/>
              </a:rPr>
              <a:t>x</a:t>
            </a:r>
            <a:r>
              <a:rPr lang="en-US" sz="1800" b="0" i="0" u="none" strike="noStrike" baseline="-25000" dirty="0" err="1">
                <a:latin typeface="CMMI8"/>
              </a:rPr>
              <a:t>prev</a:t>
            </a:r>
            <a:r>
              <a:rPr lang="en-US" sz="1800" b="0" i="0" u="none" strike="noStrike" baseline="0" dirty="0">
                <a:latin typeface="CMMI12"/>
              </a:rPr>
              <a:t>, </a:t>
            </a:r>
            <a:r>
              <a:rPr lang="en-US" sz="1800" b="0" i="0" u="none" strike="noStrike" baseline="0" dirty="0" err="1">
                <a:latin typeface="CMMI12"/>
              </a:rPr>
              <a:t>y</a:t>
            </a:r>
            <a:r>
              <a:rPr lang="en-US" sz="1800" b="0" i="0" u="none" strike="noStrike" baseline="-25000" dirty="0" err="1">
                <a:latin typeface="CMMI8"/>
              </a:rPr>
              <a:t>prev</a:t>
            </a:r>
            <a:r>
              <a:rPr lang="en-US" sz="1800" b="0" i="0" u="none" strike="noStrike" baseline="0" dirty="0">
                <a:latin typeface="CMMI12"/>
              </a:rPr>
              <a:t>, </a:t>
            </a:r>
            <a:r>
              <a:rPr lang="en-US" sz="1800" b="0" i="0" u="none" strike="noStrike" baseline="0" dirty="0" err="1">
                <a:latin typeface="CMMI12"/>
              </a:rPr>
              <a:t>x</a:t>
            </a:r>
            <a:r>
              <a:rPr lang="en-US" sz="1800" b="0" i="0" u="none" strike="noStrike" baseline="-25000" dirty="0" err="1">
                <a:latin typeface="CMMI8"/>
              </a:rPr>
              <a:t>curr</a:t>
            </a:r>
            <a:r>
              <a:rPr lang="en-US" sz="1800" b="0" i="0" u="none" strike="noStrike" baseline="0" dirty="0">
                <a:latin typeface="CMMI12"/>
              </a:rPr>
              <a:t>, </a:t>
            </a:r>
            <a:r>
              <a:rPr lang="en-US" sz="1800" b="0" i="0" u="none" strike="noStrike" baseline="0" dirty="0" err="1">
                <a:latin typeface="CMMI12"/>
              </a:rPr>
              <a:t>y</a:t>
            </a:r>
            <a:r>
              <a:rPr lang="en-US" sz="1800" b="0" i="0" u="none" strike="noStrike" baseline="-25000" dirty="0" err="1">
                <a:latin typeface="CMMI8"/>
              </a:rPr>
              <a:t>curr</a:t>
            </a:r>
            <a:r>
              <a:rPr lang="en-US" sz="1800" b="0" i="0" u="none" strike="noStrike" baseline="0" dirty="0">
                <a:latin typeface="CMR12"/>
              </a:rPr>
              <a:t>) </a:t>
            </a:r>
            <a:r>
              <a:rPr lang="en-US" sz="1800" b="0" i="0" u="none" strike="noStrike" baseline="0" dirty="0">
                <a:latin typeface="CMSY10"/>
              </a:rPr>
              <a:t>≤ </a:t>
            </a:r>
            <a:r>
              <a:rPr lang="en-US" sz="1800" b="0" i="0" u="none" strike="noStrike" baseline="0" dirty="0">
                <a:latin typeface="CMMI12"/>
              </a:rPr>
              <a:t>threshold </a:t>
            </a:r>
            <a:r>
              <a:rPr lang="en-US" sz="1800" b="1" i="0" u="none" strike="noStrike" baseline="0" dirty="0">
                <a:latin typeface="CMBX12"/>
              </a:rPr>
              <a:t>then</a:t>
            </a:r>
          </a:p>
          <a:p>
            <a:pPr>
              <a:lnSpc>
                <a:spcPct val="110000"/>
              </a:lnSpc>
            </a:pPr>
            <a:r>
              <a:rPr lang="en-US" b="0" i="0" u="none" strike="noStrike" baseline="0" dirty="0">
                <a:latin typeface="CMR12"/>
              </a:rPr>
              <a:t>     (</a:t>
            </a:r>
            <a:r>
              <a:rPr lang="en-US" b="0" i="0" u="none" strike="noStrike" baseline="0" dirty="0" err="1">
                <a:latin typeface="CMMI12"/>
              </a:rPr>
              <a:t>x</a:t>
            </a:r>
            <a:r>
              <a:rPr lang="en-US" b="0" i="0" u="none" strike="noStrike" baseline="-25000" dirty="0" err="1">
                <a:latin typeface="CMMI8"/>
              </a:rPr>
              <a:t>curr</a:t>
            </a:r>
            <a:r>
              <a:rPr lang="en-US" b="0" i="0" u="none" strike="noStrike" baseline="0" dirty="0">
                <a:latin typeface="CMMI12"/>
              </a:rPr>
              <a:t>, </a:t>
            </a:r>
            <a:r>
              <a:rPr lang="en-US" b="0" i="0" u="none" strike="noStrike" baseline="0" dirty="0" err="1">
                <a:latin typeface="CMMI12"/>
              </a:rPr>
              <a:t>y</a:t>
            </a:r>
            <a:r>
              <a:rPr lang="en-US" b="0" i="0" u="none" strike="noStrike" baseline="-25000" dirty="0" err="1">
                <a:latin typeface="CMMI8"/>
              </a:rPr>
              <a:t>curr</a:t>
            </a:r>
            <a:r>
              <a:rPr lang="en-US" b="0" i="0" u="none" strike="noStrike" baseline="0" dirty="0">
                <a:latin typeface="CMR12"/>
              </a:rPr>
              <a:t>) </a:t>
            </a:r>
            <a:r>
              <a:rPr lang="en-US" b="0" i="0" u="none" strike="noStrike" baseline="0" dirty="0">
                <a:latin typeface="CMMI12"/>
              </a:rPr>
              <a:t>appended to points</a:t>
            </a:r>
            <a:r>
              <a:rPr lang="en-US" b="0" i="0" u="none" strike="noStrike" baseline="0" dirty="0">
                <a:latin typeface="CMR12"/>
              </a:rPr>
              <a:t>[ ]</a:t>
            </a:r>
            <a:endParaRPr lang="en-US" dirty="0"/>
          </a:p>
          <a:p>
            <a:pPr>
              <a:lnSpc>
                <a:spcPct val="110000"/>
              </a:lnSpc>
            </a:pPr>
            <a:r>
              <a:rPr lang="en-US" dirty="0"/>
              <a:t>Now if the user moves the index finger very quickly or there are sudden jitters due to imperfect detection, the corresponding outlier point(s) will be ignored and the drawing phase continues. This resulted in more separated points, where separation depends on the speed with which the user moves his hand (figure in </a:t>
            </a:r>
            <a:r>
              <a:rPr lang="en-US"/>
              <a:t>next slide).</a:t>
            </a:r>
            <a:endParaRPr lang="hi-IN" dirty="0"/>
          </a:p>
        </p:txBody>
      </p:sp>
    </p:spTree>
    <p:extLst>
      <p:ext uri="{BB962C8B-B14F-4D97-AF65-F5344CB8AC3E}">
        <p14:creationId xmlns:p14="http://schemas.microsoft.com/office/powerpoint/2010/main" val="2755746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9FF104-328C-4DED-AACC-9DE70FD71C90}"/>
              </a:ext>
            </a:extLst>
          </p:cNvPr>
          <p:cNvSpPr>
            <a:spLocks noGrp="1"/>
          </p:cNvSpPr>
          <p:nvPr>
            <p:ph type="title"/>
          </p:nvPr>
        </p:nvSpPr>
        <p:spPr>
          <a:xfrm>
            <a:off x="1097280" y="233849"/>
            <a:ext cx="10058400" cy="1450757"/>
          </a:xfrm>
        </p:spPr>
        <p:txBody>
          <a:bodyPr/>
          <a:lstStyle/>
          <a:p>
            <a:r>
              <a:rPr lang="en-US" dirty="0"/>
              <a:t>Handling Noise</a:t>
            </a:r>
            <a:endParaRPr lang="hi-IN" dirty="0"/>
          </a:p>
        </p:txBody>
      </p:sp>
      <p:pic>
        <p:nvPicPr>
          <p:cNvPr id="11" name="Content Placeholder 10">
            <a:extLst>
              <a:ext uri="{FF2B5EF4-FFF2-40B4-BE49-F238E27FC236}">
                <a16:creationId xmlns:a16="http://schemas.microsoft.com/office/drawing/2014/main" id="{2D9538DD-D3BE-4121-92AB-5A7A1BC166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2226373"/>
            <a:ext cx="4549534" cy="3040643"/>
          </a:xfrm>
        </p:spPr>
      </p:pic>
      <p:pic>
        <p:nvPicPr>
          <p:cNvPr id="13" name="Picture 12">
            <a:extLst>
              <a:ext uri="{FF2B5EF4-FFF2-40B4-BE49-F238E27FC236}">
                <a16:creationId xmlns:a16="http://schemas.microsoft.com/office/drawing/2014/main" id="{CE15EDAB-005A-47CF-B698-19E30B4A42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4032" y="2211131"/>
            <a:ext cx="4557155" cy="3055885"/>
          </a:xfrm>
          <a:prstGeom prst="rect">
            <a:avLst/>
          </a:prstGeom>
        </p:spPr>
      </p:pic>
      <p:sp>
        <p:nvSpPr>
          <p:cNvPr id="2" name="TextBox 1">
            <a:extLst>
              <a:ext uri="{FF2B5EF4-FFF2-40B4-BE49-F238E27FC236}">
                <a16:creationId xmlns:a16="http://schemas.microsoft.com/office/drawing/2014/main" id="{DB00FB44-67D8-4831-9CC0-164BB49504A7}"/>
              </a:ext>
            </a:extLst>
          </p:cNvPr>
          <p:cNvSpPr txBox="1"/>
          <p:nvPr/>
        </p:nvSpPr>
        <p:spPr>
          <a:xfrm>
            <a:off x="1178169" y="5486400"/>
            <a:ext cx="4378569" cy="369332"/>
          </a:xfrm>
          <a:prstGeom prst="rect">
            <a:avLst/>
          </a:prstGeom>
          <a:noFill/>
        </p:spPr>
        <p:txBody>
          <a:bodyPr wrap="square" rtlCol="0">
            <a:spAutoFit/>
          </a:bodyPr>
          <a:lstStyle/>
          <a:p>
            <a:pPr algn="ctr"/>
            <a:r>
              <a:rPr lang="en-US" dirty="0"/>
              <a:t>Before</a:t>
            </a:r>
            <a:endParaRPr lang="hi-IN" dirty="0"/>
          </a:p>
        </p:txBody>
      </p:sp>
      <p:sp>
        <p:nvSpPr>
          <p:cNvPr id="6" name="TextBox 5">
            <a:extLst>
              <a:ext uri="{FF2B5EF4-FFF2-40B4-BE49-F238E27FC236}">
                <a16:creationId xmlns:a16="http://schemas.microsoft.com/office/drawing/2014/main" id="{DA970B58-4B93-43BD-883D-3006AD914E67}"/>
              </a:ext>
            </a:extLst>
          </p:cNvPr>
          <p:cNvSpPr txBox="1"/>
          <p:nvPr/>
        </p:nvSpPr>
        <p:spPr>
          <a:xfrm>
            <a:off x="6793324" y="5492234"/>
            <a:ext cx="4378569" cy="369332"/>
          </a:xfrm>
          <a:prstGeom prst="rect">
            <a:avLst/>
          </a:prstGeom>
          <a:noFill/>
        </p:spPr>
        <p:txBody>
          <a:bodyPr wrap="square" rtlCol="0">
            <a:spAutoFit/>
          </a:bodyPr>
          <a:lstStyle/>
          <a:p>
            <a:pPr algn="ctr"/>
            <a:r>
              <a:rPr lang="en-US" dirty="0"/>
              <a:t>After</a:t>
            </a:r>
            <a:endParaRPr lang="hi-IN" dirty="0"/>
          </a:p>
        </p:txBody>
      </p:sp>
    </p:spTree>
    <p:extLst>
      <p:ext uri="{BB962C8B-B14F-4D97-AF65-F5344CB8AC3E}">
        <p14:creationId xmlns:p14="http://schemas.microsoft.com/office/powerpoint/2010/main" val="1497338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9FF104-328C-4DED-AACC-9DE70FD71C90}"/>
              </a:ext>
            </a:extLst>
          </p:cNvPr>
          <p:cNvSpPr>
            <a:spLocks noGrp="1"/>
          </p:cNvSpPr>
          <p:nvPr>
            <p:ph type="title"/>
          </p:nvPr>
        </p:nvSpPr>
        <p:spPr/>
        <p:txBody>
          <a:bodyPr/>
          <a:lstStyle/>
          <a:p>
            <a:r>
              <a:rPr lang="en-US" dirty="0"/>
              <a:t>Observations</a:t>
            </a:r>
            <a:endParaRPr lang="hi-IN" dirty="0"/>
          </a:p>
        </p:txBody>
      </p:sp>
      <p:sp>
        <p:nvSpPr>
          <p:cNvPr id="5" name="Content Placeholder 4">
            <a:extLst>
              <a:ext uri="{FF2B5EF4-FFF2-40B4-BE49-F238E27FC236}">
                <a16:creationId xmlns:a16="http://schemas.microsoft.com/office/drawing/2014/main" id="{BEE43764-4FC9-4DE5-9757-F45BEDDB8D0F}"/>
              </a:ext>
            </a:extLst>
          </p:cNvPr>
          <p:cNvSpPr>
            <a:spLocks noGrp="1"/>
          </p:cNvSpPr>
          <p:nvPr>
            <p:ph idx="1"/>
          </p:nvPr>
        </p:nvSpPr>
        <p:spPr>
          <a:xfrm>
            <a:off x="1097280" y="1845733"/>
            <a:ext cx="10058400" cy="4467143"/>
          </a:xfrm>
        </p:spPr>
        <p:txBody>
          <a:bodyPr>
            <a:normAutofit lnSpcReduction="10000"/>
          </a:bodyPr>
          <a:lstStyle/>
          <a:p>
            <a:pPr>
              <a:lnSpc>
                <a:spcPct val="150000"/>
              </a:lnSpc>
              <a:buFont typeface="Wingdings" panose="05000000000000000000" pitchFamily="2" charset="2"/>
              <a:buChar char="Ø"/>
            </a:pPr>
            <a:r>
              <a:rPr lang="en-US" dirty="0"/>
              <a:t>The field of view of the webcam is quite low. This means the hand will easily move out of the frame, and the image to be cropped has to be resized to almost half the field of view of the webcam.</a:t>
            </a:r>
          </a:p>
          <a:p>
            <a:pPr>
              <a:lnSpc>
                <a:spcPct val="150000"/>
              </a:lnSpc>
              <a:buFont typeface="Wingdings" panose="05000000000000000000" pitchFamily="2" charset="2"/>
              <a:buChar char="Ø"/>
            </a:pPr>
            <a:r>
              <a:rPr lang="en-US" dirty="0"/>
              <a:t>The external factors also play a major role in determining the detection and tracking confidence. For example, color plays a huge factor: an orange or close to skin color background can deter the performance. Hence there is some reduction in performance if the hand is in front of the face.</a:t>
            </a:r>
          </a:p>
          <a:p>
            <a:pPr>
              <a:lnSpc>
                <a:spcPct val="150000"/>
              </a:lnSpc>
              <a:buFont typeface="Wingdings" panose="05000000000000000000" pitchFamily="2" charset="2"/>
              <a:buChar char="Ø"/>
            </a:pPr>
            <a:r>
              <a:rPr lang="en-US" dirty="0"/>
              <a:t>The borders of the cropped image are not smooth. This is caused due to slight inaccuracies in the detection of the tip of the index finger.</a:t>
            </a:r>
          </a:p>
          <a:p>
            <a:pPr>
              <a:buFont typeface="Wingdings" panose="05000000000000000000" pitchFamily="2" charset="2"/>
              <a:buChar char="Ø"/>
            </a:pPr>
            <a:endParaRPr lang="en-US" dirty="0"/>
          </a:p>
          <a:p>
            <a:pPr>
              <a:buFont typeface="Wingdings" panose="05000000000000000000" pitchFamily="2" charset="2"/>
              <a:buChar char="Ø"/>
            </a:pPr>
            <a:endParaRPr lang="hi-IN" dirty="0"/>
          </a:p>
        </p:txBody>
      </p:sp>
    </p:spTree>
    <p:extLst>
      <p:ext uri="{BB962C8B-B14F-4D97-AF65-F5344CB8AC3E}">
        <p14:creationId xmlns:p14="http://schemas.microsoft.com/office/powerpoint/2010/main" val="24718917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9FF104-328C-4DED-AACC-9DE70FD71C90}"/>
              </a:ext>
            </a:extLst>
          </p:cNvPr>
          <p:cNvSpPr>
            <a:spLocks noGrp="1"/>
          </p:cNvSpPr>
          <p:nvPr>
            <p:ph type="title"/>
          </p:nvPr>
        </p:nvSpPr>
        <p:spPr/>
        <p:txBody>
          <a:bodyPr/>
          <a:lstStyle/>
          <a:p>
            <a:r>
              <a:rPr lang="en-US" dirty="0"/>
              <a:t>Future Scope</a:t>
            </a:r>
            <a:endParaRPr lang="hi-IN" dirty="0"/>
          </a:p>
        </p:txBody>
      </p:sp>
      <p:sp>
        <p:nvSpPr>
          <p:cNvPr id="5" name="Content Placeholder 4">
            <a:extLst>
              <a:ext uri="{FF2B5EF4-FFF2-40B4-BE49-F238E27FC236}">
                <a16:creationId xmlns:a16="http://schemas.microsoft.com/office/drawing/2014/main" id="{BEE43764-4FC9-4DE5-9757-F45BEDDB8D0F}"/>
              </a:ext>
            </a:extLst>
          </p:cNvPr>
          <p:cNvSpPr>
            <a:spLocks noGrp="1"/>
          </p:cNvSpPr>
          <p:nvPr>
            <p:ph idx="1"/>
          </p:nvPr>
        </p:nvSpPr>
        <p:spPr/>
        <p:txBody>
          <a:bodyPr/>
          <a:lstStyle/>
          <a:p>
            <a:pPr>
              <a:lnSpc>
                <a:spcPct val="150000"/>
              </a:lnSpc>
            </a:pPr>
            <a:r>
              <a:rPr lang="en-US" dirty="0"/>
              <a:t>The use of depth sensing cameras can help in the following ways:</a:t>
            </a:r>
          </a:p>
          <a:p>
            <a:pPr>
              <a:lnSpc>
                <a:spcPct val="150000"/>
              </a:lnSpc>
              <a:buFont typeface="Wingdings" panose="05000000000000000000" pitchFamily="2" charset="2"/>
              <a:buChar char="Ø"/>
            </a:pPr>
            <a:r>
              <a:rPr lang="en-US" dirty="0"/>
              <a:t>The field of view issue can be resolved by using a sophisticated sensors, like Intel RealSense and Kinect v2.</a:t>
            </a:r>
          </a:p>
          <a:p>
            <a:pPr>
              <a:lnSpc>
                <a:spcPct val="150000"/>
              </a:lnSpc>
              <a:buFont typeface="Wingdings" panose="05000000000000000000" pitchFamily="2" charset="2"/>
              <a:buChar char="Ø"/>
            </a:pPr>
            <a:r>
              <a:rPr lang="en-US" dirty="0"/>
              <a:t>The case of external factors (background, skin color) can be addressed with the use of depth information in addition to RGB. This would help to segregate the hand, which is closer to the camera, from the background improve the hand detection. </a:t>
            </a:r>
            <a:endParaRPr lang="hi-IN" dirty="0"/>
          </a:p>
        </p:txBody>
      </p:sp>
    </p:spTree>
    <p:extLst>
      <p:ext uri="{BB962C8B-B14F-4D97-AF65-F5344CB8AC3E}">
        <p14:creationId xmlns:p14="http://schemas.microsoft.com/office/powerpoint/2010/main" val="3469725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9FF104-328C-4DED-AACC-9DE70FD71C90}"/>
              </a:ext>
            </a:extLst>
          </p:cNvPr>
          <p:cNvSpPr>
            <a:spLocks noGrp="1"/>
          </p:cNvSpPr>
          <p:nvPr>
            <p:ph type="title"/>
          </p:nvPr>
        </p:nvSpPr>
        <p:spPr/>
        <p:txBody>
          <a:bodyPr/>
          <a:lstStyle/>
          <a:p>
            <a:r>
              <a:rPr lang="en-US" dirty="0"/>
              <a:t>Topics Covered</a:t>
            </a:r>
            <a:endParaRPr lang="hi-IN" dirty="0"/>
          </a:p>
        </p:txBody>
      </p:sp>
      <p:graphicFrame>
        <p:nvGraphicFramePr>
          <p:cNvPr id="2" name="Content Placeholder 1">
            <a:extLst>
              <a:ext uri="{FF2B5EF4-FFF2-40B4-BE49-F238E27FC236}">
                <a16:creationId xmlns:a16="http://schemas.microsoft.com/office/drawing/2014/main" id="{99FBE552-18DA-4D28-9CBC-F24823EAA9C4}"/>
              </a:ext>
            </a:extLst>
          </p:cNvPr>
          <p:cNvGraphicFramePr>
            <a:graphicFrameLocks noGrp="1"/>
          </p:cNvGraphicFramePr>
          <p:nvPr>
            <p:ph idx="1"/>
            <p:extLst>
              <p:ext uri="{D42A27DB-BD31-4B8C-83A1-F6EECF244321}">
                <p14:modId xmlns:p14="http://schemas.microsoft.com/office/powerpoint/2010/main" val="3670530825"/>
              </p:ext>
            </p:extLst>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042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9FF104-328C-4DED-AACC-9DE70FD71C90}"/>
              </a:ext>
            </a:extLst>
          </p:cNvPr>
          <p:cNvSpPr>
            <a:spLocks noGrp="1"/>
          </p:cNvSpPr>
          <p:nvPr>
            <p:ph type="title"/>
          </p:nvPr>
        </p:nvSpPr>
        <p:spPr/>
        <p:txBody>
          <a:bodyPr/>
          <a:lstStyle/>
          <a:p>
            <a:r>
              <a:rPr lang="en-US" dirty="0"/>
              <a:t>Objective</a:t>
            </a:r>
            <a:endParaRPr lang="hi-IN" dirty="0"/>
          </a:p>
        </p:txBody>
      </p:sp>
      <p:sp>
        <p:nvSpPr>
          <p:cNvPr id="5" name="Content Placeholder 4">
            <a:extLst>
              <a:ext uri="{FF2B5EF4-FFF2-40B4-BE49-F238E27FC236}">
                <a16:creationId xmlns:a16="http://schemas.microsoft.com/office/drawing/2014/main" id="{BEE43764-4FC9-4DE5-9757-F45BEDDB8D0F}"/>
              </a:ext>
            </a:extLst>
          </p:cNvPr>
          <p:cNvSpPr>
            <a:spLocks noGrp="1"/>
          </p:cNvSpPr>
          <p:nvPr>
            <p:ph idx="1"/>
          </p:nvPr>
        </p:nvSpPr>
        <p:spPr/>
        <p:txBody>
          <a:bodyPr/>
          <a:lstStyle/>
          <a:p>
            <a:pPr>
              <a:lnSpc>
                <a:spcPct val="150000"/>
              </a:lnSpc>
              <a:buFont typeface="Wingdings" panose="05000000000000000000" pitchFamily="2" charset="2"/>
              <a:buChar char="Ø"/>
            </a:pPr>
            <a:r>
              <a:rPr lang="en-US" dirty="0">
                <a:latin typeface="CMR12"/>
              </a:rPr>
              <a:t>The aim of the BTP is to be able to crop an image through a series of hands-free gestures via the aid of sensors/cameras. </a:t>
            </a:r>
          </a:p>
          <a:p>
            <a:pPr>
              <a:lnSpc>
                <a:spcPct val="150000"/>
              </a:lnSpc>
              <a:buFont typeface="Wingdings" panose="05000000000000000000" pitchFamily="2" charset="2"/>
              <a:buChar char="Ø"/>
            </a:pPr>
            <a:r>
              <a:rPr lang="en-US" b="0" i="0" u="none" strike="noStrike" baseline="0" dirty="0">
                <a:latin typeface="CMR12"/>
              </a:rPr>
              <a:t>Gestures include tracking gesture that is responsible for drawing a bounding area over the intended image to be cropped .</a:t>
            </a:r>
          </a:p>
          <a:p>
            <a:pPr>
              <a:lnSpc>
                <a:spcPct val="150000"/>
              </a:lnSpc>
              <a:buFont typeface="Wingdings" panose="05000000000000000000" pitchFamily="2" charset="2"/>
              <a:buChar char="Ø"/>
            </a:pPr>
            <a:r>
              <a:rPr lang="en-US" b="0" i="0" u="none" strike="noStrike" baseline="0" dirty="0">
                <a:latin typeface="CMR12"/>
              </a:rPr>
              <a:t> Control gestures that </a:t>
            </a:r>
            <a:r>
              <a:rPr lang="en-US" dirty="0">
                <a:latin typeface="CMR12"/>
              </a:rPr>
              <a:t>assist</a:t>
            </a:r>
            <a:r>
              <a:rPr lang="en-US" b="0" i="0" u="none" strike="noStrike" baseline="0" dirty="0">
                <a:latin typeface="CMR12"/>
              </a:rPr>
              <a:t> the user in achieving the above task.</a:t>
            </a:r>
            <a:endParaRPr lang="hi-IN" dirty="0"/>
          </a:p>
        </p:txBody>
      </p:sp>
    </p:spTree>
    <p:extLst>
      <p:ext uri="{BB962C8B-B14F-4D97-AF65-F5344CB8AC3E}">
        <p14:creationId xmlns:p14="http://schemas.microsoft.com/office/powerpoint/2010/main" val="2337265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9FF104-328C-4DED-AACC-9DE70FD71C90}"/>
              </a:ext>
            </a:extLst>
          </p:cNvPr>
          <p:cNvSpPr>
            <a:spLocks noGrp="1"/>
          </p:cNvSpPr>
          <p:nvPr>
            <p:ph type="title"/>
          </p:nvPr>
        </p:nvSpPr>
        <p:spPr/>
        <p:txBody>
          <a:bodyPr/>
          <a:lstStyle/>
          <a:p>
            <a:r>
              <a:rPr lang="en-US" dirty="0"/>
              <a:t>Related Work</a:t>
            </a:r>
            <a:endParaRPr lang="hi-IN" dirty="0"/>
          </a:p>
        </p:txBody>
      </p:sp>
      <p:sp>
        <p:nvSpPr>
          <p:cNvPr id="5" name="Content Placeholder 4">
            <a:extLst>
              <a:ext uri="{FF2B5EF4-FFF2-40B4-BE49-F238E27FC236}">
                <a16:creationId xmlns:a16="http://schemas.microsoft.com/office/drawing/2014/main" id="{BEE43764-4FC9-4DE5-9757-F45BEDDB8D0F}"/>
              </a:ext>
            </a:extLst>
          </p:cNvPr>
          <p:cNvSpPr>
            <a:spLocks noGrp="1"/>
          </p:cNvSpPr>
          <p:nvPr>
            <p:ph idx="1"/>
          </p:nvPr>
        </p:nvSpPr>
        <p:spPr/>
        <p:txBody>
          <a:bodyPr>
            <a:normAutofit fontScale="92500" lnSpcReduction="20000"/>
          </a:bodyPr>
          <a:lstStyle/>
          <a:p>
            <a:pPr>
              <a:lnSpc>
                <a:spcPct val="150000"/>
              </a:lnSpc>
              <a:buFont typeface="Wingdings" panose="05000000000000000000" pitchFamily="2" charset="2"/>
              <a:buChar char="Ø"/>
            </a:pPr>
            <a:r>
              <a:rPr lang="en-US" dirty="0">
                <a:latin typeface="CMR12"/>
              </a:rPr>
              <a:t> Regional Attention with Architecture-Rebuilt 3D Network for RGB-D Gesture Recognition(RAA3DNET)</a:t>
            </a:r>
            <a:r>
              <a:rPr lang="en-US" baseline="30000" dirty="0">
                <a:latin typeface="CMR12"/>
              </a:rPr>
              <a:t>[1]</a:t>
            </a:r>
            <a:r>
              <a:rPr lang="en-US" dirty="0">
                <a:latin typeface="CMR12"/>
              </a:rPr>
              <a:t> : proposes 3DCNNs based architecture </a:t>
            </a:r>
          </a:p>
          <a:p>
            <a:pPr>
              <a:lnSpc>
                <a:spcPct val="150000"/>
              </a:lnSpc>
              <a:buFont typeface="Wingdings" panose="05000000000000000000" pitchFamily="2" charset="2"/>
              <a:buChar char="Ø"/>
            </a:pPr>
            <a:r>
              <a:rPr lang="en-US" b="0" i="0" u="none" strike="noStrike" baseline="0" dirty="0">
                <a:latin typeface="CMR12"/>
              </a:rPr>
              <a:t>Online Detection and Classification of Dynamic Hand Gestures with Recurrent 3D Convolutional Neural Networks</a:t>
            </a:r>
            <a:r>
              <a:rPr lang="en-US" baseline="30000" dirty="0">
                <a:latin typeface="CMR12"/>
              </a:rPr>
              <a:t>[2]</a:t>
            </a:r>
            <a:r>
              <a:rPr lang="en-US" dirty="0">
                <a:latin typeface="CMR12"/>
              </a:rPr>
              <a:t> </a:t>
            </a:r>
            <a:r>
              <a:rPr lang="en-US" b="0" i="0" u="none" strike="noStrike" baseline="0" dirty="0">
                <a:latin typeface="CMR12"/>
              </a:rPr>
              <a:t> : Recurrent 3DCNNs for real time gesture classification.</a:t>
            </a:r>
          </a:p>
          <a:p>
            <a:pPr>
              <a:lnSpc>
                <a:spcPct val="150000"/>
              </a:lnSpc>
              <a:buFont typeface="Wingdings" panose="05000000000000000000" pitchFamily="2" charset="2"/>
              <a:buChar char="Ø"/>
            </a:pPr>
            <a:r>
              <a:rPr lang="en-US" dirty="0"/>
              <a:t>Real Time Gesture Recognition System for Interaction in Dynamic Environment</a:t>
            </a:r>
            <a:r>
              <a:rPr lang="en-US" baseline="30000" dirty="0">
                <a:latin typeface="CMR12"/>
              </a:rPr>
              <a:t>[3]</a:t>
            </a:r>
            <a:r>
              <a:rPr lang="en-US" dirty="0">
                <a:latin typeface="CMR12"/>
              </a:rPr>
              <a:t> </a:t>
            </a:r>
            <a:r>
              <a:rPr lang="en-US" dirty="0"/>
              <a:t>: Use of hand crafted features to classify hand gestures.</a:t>
            </a:r>
          </a:p>
          <a:p>
            <a:pPr>
              <a:lnSpc>
                <a:spcPct val="150000"/>
              </a:lnSpc>
              <a:buFont typeface="Wingdings" panose="05000000000000000000" pitchFamily="2" charset="2"/>
              <a:buChar char="Ø"/>
            </a:pPr>
            <a:r>
              <a:rPr lang="en-US" dirty="0">
                <a:latin typeface="CMR12"/>
              </a:rPr>
              <a:t>Robust Hand Gesture Recognition Based on Finger-Earth Mover’s Distance (FEMD) with a Commodity Depth Camera</a:t>
            </a:r>
            <a:r>
              <a:rPr lang="en-US" baseline="30000" dirty="0">
                <a:latin typeface="CMR12"/>
              </a:rPr>
              <a:t>[1]</a:t>
            </a:r>
            <a:r>
              <a:rPr lang="en-US" dirty="0">
                <a:latin typeface="CMR12"/>
              </a:rPr>
              <a:t>: proposes a metric, FEMD, that can distinguish gestures with slight differences.</a:t>
            </a:r>
            <a:endParaRPr lang="hi-IN" dirty="0"/>
          </a:p>
        </p:txBody>
      </p:sp>
      <p:sp>
        <p:nvSpPr>
          <p:cNvPr id="2" name="Footer Placeholder 1">
            <a:extLst>
              <a:ext uri="{FF2B5EF4-FFF2-40B4-BE49-F238E27FC236}">
                <a16:creationId xmlns:a16="http://schemas.microsoft.com/office/drawing/2014/main" id="{ACC157DF-53F2-40D7-8CDF-9B80DDFF8019}"/>
              </a:ext>
            </a:extLst>
          </p:cNvPr>
          <p:cNvSpPr>
            <a:spLocks noGrp="1"/>
          </p:cNvSpPr>
          <p:nvPr>
            <p:ph type="ftr" sz="quarter" idx="11"/>
          </p:nvPr>
        </p:nvSpPr>
        <p:spPr>
          <a:xfrm>
            <a:off x="39565" y="6492875"/>
            <a:ext cx="12112869" cy="365125"/>
          </a:xfrm>
        </p:spPr>
        <p:txBody>
          <a:bodyPr/>
          <a:lstStyle/>
          <a:p>
            <a:r>
              <a:rPr lang="en-US" dirty="0"/>
              <a:t>[1] Regional Attention with Architecture-Rebuild 3D Network for RGB-D gesture recognition,AAAI,2021 [2] Online Detection and Classification of Dynamic Hand Gestures with Recurrent 3D Convolutional Neural Networks, CVPR, 2016 [3] Real Time Gesture Recognition System for Interaction in Dynamic Environment, Procedia Technology,2012</a:t>
            </a:r>
            <a:endParaRPr lang="hi-IN" dirty="0"/>
          </a:p>
        </p:txBody>
      </p:sp>
    </p:spTree>
    <p:extLst>
      <p:ext uri="{BB962C8B-B14F-4D97-AF65-F5344CB8AC3E}">
        <p14:creationId xmlns:p14="http://schemas.microsoft.com/office/powerpoint/2010/main" val="3086120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9FF104-328C-4DED-AACC-9DE70FD71C90}"/>
              </a:ext>
            </a:extLst>
          </p:cNvPr>
          <p:cNvSpPr>
            <a:spLocks noGrp="1"/>
          </p:cNvSpPr>
          <p:nvPr>
            <p:ph type="title"/>
          </p:nvPr>
        </p:nvSpPr>
        <p:spPr/>
        <p:txBody>
          <a:bodyPr/>
          <a:lstStyle/>
          <a:p>
            <a:r>
              <a:rPr lang="en-US" dirty="0"/>
              <a:t>Gap and Contribution</a:t>
            </a:r>
            <a:endParaRPr lang="hi-IN" dirty="0"/>
          </a:p>
        </p:txBody>
      </p:sp>
      <p:sp>
        <p:nvSpPr>
          <p:cNvPr id="5" name="Content Placeholder 4">
            <a:extLst>
              <a:ext uri="{FF2B5EF4-FFF2-40B4-BE49-F238E27FC236}">
                <a16:creationId xmlns:a16="http://schemas.microsoft.com/office/drawing/2014/main" id="{BEE43764-4FC9-4DE5-9757-F45BEDDB8D0F}"/>
              </a:ext>
            </a:extLst>
          </p:cNvPr>
          <p:cNvSpPr>
            <a:spLocks noGrp="1"/>
          </p:cNvSpPr>
          <p:nvPr>
            <p:ph idx="1"/>
          </p:nvPr>
        </p:nvSpPr>
        <p:spPr/>
        <p:txBody>
          <a:bodyPr>
            <a:normAutofit lnSpcReduction="10000"/>
          </a:bodyPr>
          <a:lstStyle/>
          <a:p>
            <a:pPr marL="0" indent="0">
              <a:lnSpc>
                <a:spcPct val="150000"/>
              </a:lnSpc>
              <a:buNone/>
            </a:pPr>
            <a:r>
              <a:rPr lang="en-US" dirty="0">
                <a:latin typeface="CMR12"/>
              </a:rPr>
              <a:t>These papers helped in understanding the different complexities that are involved in the domain of hand gesture recognition. However there were some drawbacks specific to this project:</a:t>
            </a:r>
          </a:p>
          <a:p>
            <a:pPr>
              <a:lnSpc>
                <a:spcPct val="150000"/>
              </a:lnSpc>
              <a:buFont typeface="Wingdings" panose="05000000000000000000" pitchFamily="2" charset="2"/>
              <a:buChar char="Ø"/>
            </a:pPr>
            <a:r>
              <a:rPr lang="en-US" dirty="0">
                <a:latin typeface="CMR12"/>
              </a:rPr>
              <a:t>The latter two approaches discussed above are not robust when subject to a variety of gestures and environments</a:t>
            </a:r>
          </a:p>
          <a:p>
            <a:pPr>
              <a:lnSpc>
                <a:spcPct val="150000"/>
              </a:lnSpc>
              <a:buFont typeface="Wingdings" panose="05000000000000000000" pitchFamily="2" charset="2"/>
              <a:buChar char="Ø"/>
            </a:pPr>
            <a:r>
              <a:rPr lang="en-US" dirty="0">
                <a:latin typeface="CMR12"/>
              </a:rPr>
              <a:t>The former two methods are difficult to train on a custom dataset and they are resource intensive.</a:t>
            </a:r>
          </a:p>
          <a:p>
            <a:pPr marL="0" indent="0">
              <a:lnSpc>
                <a:spcPct val="150000"/>
              </a:lnSpc>
              <a:buNone/>
            </a:pPr>
            <a:r>
              <a:rPr lang="en-US" dirty="0" err="1">
                <a:latin typeface="CMR12"/>
              </a:rPr>
              <a:t>MediaPipe</a:t>
            </a:r>
            <a:r>
              <a:rPr lang="en-US" dirty="0">
                <a:latin typeface="CMR12"/>
              </a:rPr>
              <a:t> Hands model (discussed later briefly) is a solution that provides a foundation to robustly yet efficiently define and identify gestures and track movement.</a:t>
            </a:r>
            <a:endParaRPr lang="hi-IN" dirty="0"/>
          </a:p>
        </p:txBody>
      </p:sp>
      <p:sp>
        <p:nvSpPr>
          <p:cNvPr id="2" name="Footer Placeholder 1">
            <a:extLst>
              <a:ext uri="{FF2B5EF4-FFF2-40B4-BE49-F238E27FC236}">
                <a16:creationId xmlns:a16="http://schemas.microsoft.com/office/drawing/2014/main" id="{0129D3BC-BDB2-4B40-9F17-465A22E507B6}"/>
              </a:ext>
            </a:extLst>
          </p:cNvPr>
          <p:cNvSpPr>
            <a:spLocks noGrp="1"/>
          </p:cNvSpPr>
          <p:nvPr>
            <p:ph type="ftr" sz="quarter" idx="11"/>
          </p:nvPr>
        </p:nvSpPr>
        <p:spPr>
          <a:xfrm>
            <a:off x="2508445" y="6388834"/>
            <a:ext cx="7236069" cy="365125"/>
          </a:xfrm>
        </p:spPr>
        <p:txBody>
          <a:bodyPr/>
          <a:lstStyle/>
          <a:p>
            <a:r>
              <a:rPr lang="en-US" dirty="0"/>
              <a:t>[1] Robust hand gesture recognition based on finger-earth mover's distance with a commodity depth camera, ACM, 2011</a:t>
            </a:r>
            <a:endParaRPr lang="hi-IN" dirty="0"/>
          </a:p>
        </p:txBody>
      </p:sp>
    </p:spTree>
    <p:extLst>
      <p:ext uri="{BB962C8B-B14F-4D97-AF65-F5344CB8AC3E}">
        <p14:creationId xmlns:p14="http://schemas.microsoft.com/office/powerpoint/2010/main" val="865987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9FF104-328C-4DED-AACC-9DE70FD71C90}"/>
              </a:ext>
            </a:extLst>
          </p:cNvPr>
          <p:cNvSpPr>
            <a:spLocks noGrp="1"/>
          </p:cNvSpPr>
          <p:nvPr>
            <p:ph type="title"/>
          </p:nvPr>
        </p:nvSpPr>
        <p:spPr/>
        <p:txBody>
          <a:bodyPr/>
          <a:lstStyle/>
          <a:p>
            <a:r>
              <a:rPr lang="en-US" dirty="0"/>
              <a:t>Background Study</a:t>
            </a:r>
            <a:endParaRPr lang="hi-IN" dirty="0"/>
          </a:p>
        </p:txBody>
      </p:sp>
      <p:sp>
        <p:nvSpPr>
          <p:cNvPr id="5" name="Content Placeholder 4">
            <a:extLst>
              <a:ext uri="{FF2B5EF4-FFF2-40B4-BE49-F238E27FC236}">
                <a16:creationId xmlns:a16="http://schemas.microsoft.com/office/drawing/2014/main" id="{BEE43764-4FC9-4DE5-9757-F45BEDDB8D0F}"/>
              </a:ext>
            </a:extLst>
          </p:cNvPr>
          <p:cNvSpPr>
            <a:spLocks noGrp="1"/>
          </p:cNvSpPr>
          <p:nvPr>
            <p:ph idx="1"/>
          </p:nvPr>
        </p:nvSpPr>
        <p:spPr/>
        <p:txBody>
          <a:bodyPr>
            <a:normAutofit/>
          </a:bodyPr>
          <a:lstStyle/>
          <a:p>
            <a:pPr marL="0" indent="0">
              <a:lnSpc>
                <a:spcPct val="150000"/>
              </a:lnSpc>
              <a:buNone/>
            </a:pPr>
            <a:r>
              <a:rPr lang="en-US" sz="2200" dirty="0"/>
              <a:t>In this section some image processing techniques: Matrix representation of images and color space conversion, have been discussed. This is followed by a brief overview of the </a:t>
            </a:r>
            <a:r>
              <a:rPr lang="en-US" sz="2200" dirty="0" err="1"/>
              <a:t>MediaPipe</a:t>
            </a:r>
            <a:r>
              <a:rPr lang="en-US" sz="2200" dirty="0"/>
              <a:t> Hands solution, that has been applied in this project.</a:t>
            </a:r>
            <a:endParaRPr lang="hi-IN" sz="2200" dirty="0"/>
          </a:p>
        </p:txBody>
      </p:sp>
    </p:spTree>
    <p:extLst>
      <p:ext uri="{BB962C8B-B14F-4D97-AF65-F5344CB8AC3E}">
        <p14:creationId xmlns:p14="http://schemas.microsoft.com/office/powerpoint/2010/main" val="3213709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9FF104-328C-4DED-AACC-9DE70FD71C90}"/>
              </a:ext>
            </a:extLst>
          </p:cNvPr>
          <p:cNvSpPr>
            <a:spLocks noGrp="1"/>
          </p:cNvSpPr>
          <p:nvPr>
            <p:ph type="title"/>
          </p:nvPr>
        </p:nvSpPr>
        <p:spPr/>
        <p:txBody>
          <a:bodyPr/>
          <a:lstStyle/>
          <a:p>
            <a:r>
              <a:rPr lang="en-US" dirty="0"/>
              <a:t>Color Space Conversion</a:t>
            </a:r>
            <a:endParaRPr lang="hi-IN" dirty="0"/>
          </a:p>
        </p:txBody>
      </p:sp>
      <p:sp>
        <p:nvSpPr>
          <p:cNvPr id="5" name="Content Placeholder 4">
            <a:extLst>
              <a:ext uri="{FF2B5EF4-FFF2-40B4-BE49-F238E27FC236}">
                <a16:creationId xmlns:a16="http://schemas.microsoft.com/office/drawing/2014/main" id="{BEE43764-4FC9-4DE5-9757-F45BEDDB8D0F}"/>
              </a:ext>
            </a:extLst>
          </p:cNvPr>
          <p:cNvSpPr>
            <a:spLocks noGrp="1"/>
          </p:cNvSpPr>
          <p:nvPr>
            <p:ph idx="1"/>
          </p:nvPr>
        </p:nvSpPr>
        <p:spPr>
          <a:xfrm>
            <a:off x="1097280" y="1845733"/>
            <a:ext cx="10058400" cy="4291297"/>
          </a:xfrm>
        </p:spPr>
        <p:txBody>
          <a:bodyPr>
            <a:normAutofit fontScale="92500" lnSpcReduction="10000"/>
          </a:bodyPr>
          <a:lstStyle/>
          <a:p>
            <a:pPr>
              <a:lnSpc>
                <a:spcPct val="100000"/>
              </a:lnSpc>
            </a:pPr>
            <a:r>
              <a:rPr lang="en-US" sz="2000" b="0" i="0" u="none" strike="noStrike" baseline="0" dirty="0">
                <a:latin typeface="CMR12"/>
              </a:rPr>
              <a:t>RGB images are represented by 3 dimensional matrices. </a:t>
            </a:r>
            <a:r>
              <a:rPr lang="en-US" sz="2000" dirty="0">
                <a:latin typeface="CMR12"/>
              </a:rPr>
              <a:t>Each pixel </a:t>
            </a:r>
            <a:r>
              <a:rPr lang="en-US" sz="2000" b="0" i="0" u="none" strike="noStrike" baseline="0" dirty="0">
                <a:latin typeface="CMR12"/>
              </a:rPr>
              <a:t>consists of three stream of </a:t>
            </a:r>
            <a:r>
              <a:rPr lang="en-US" sz="2000" b="0" i="0" u="none" strike="noStrike" baseline="0" dirty="0" err="1">
                <a:latin typeface="CMR12"/>
              </a:rPr>
              <a:t>colours</a:t>
            </a:r>
            <a:r>
              <a:rPr lang="en-US" sz="2000" b="0" i="0" u="none" strike="noStrike" baseline="0" dirty="0">
                <a:latin typeface="CMR12"/>
              </a:rPr>
              <a:t>, where each stream(red, blue and green) is encoded in 8 bits. </a:t>
            </a:r>
            <a:r>
              <a:rPr lang="en-US" dirty="0"/>
              <a:t>Grayscale images are represented by 2 dimensional matrices, where each cell value, Gray(</a:t>
            </a:r>
            <a:r>
              <a:rPr lang="en-US" dirty="0" err="1"/>
              <a:t>x,y</a:t>
            </a:r>
            <a:r>
              <a:rPr lang="en-US" dirty="0"/>
              <a:t>), denotes the intensity of the pixel. Grayscale images are used more extensively in image processing.</a:t>
            </a:r>
          </a:p>
          <a:p>
            <a:pPr>
              <a:lnSpc>
                <a:spcPct val="100000"/>
              </a:lnSpc>
            </a:pPr>
            <a:r>
              <a:rPr lang="en-US" u="sng" dirty="0"/>
              <a:t>RGB to Grayscale</a:t>
            </a:r>
          </a:p>
          <a:p>
            <a:pPr>
              <a:lnSpc>
                <a:spcPct val="100000"/>
              </a:lnSpc>
            </a:pPr>
            <a:r>
              <a:rPr lang="en-US" dirty="0"/>
              <a:t>The luminosity method gives more weight to the green component, followed by red and blue.</a:t>
            </a:r>
          </a:p>
          <a:p>
            <a:pPr algn="ctr">
              <a:lnSpc>
                <a:spcPct val="100000"/>
              </a:lnSpc>
            </a:pPr>
            <a:r>
              <a:rPr lang="es-ES" sz="1800" b="0" i="0" u="none" strike="noStrike" baseline="0" dirty="0">
                <a:latin typeface="CMMI12"/>
              </a:rPr>
              <a:t>Gray</a:t>
            </a:r>
            <a:r>
              <a:rPr lang="es-ES" sz="1800" b="0" i="0" u="none" strike="noStrike" baseline="0" dirty="0">
                <a:latin typeface="CMR12"/>
              </a:rPr>
              <a:t>(</a:t>
            </a:r>
            <a:r>
              <a:rPr lang="es-ES" sz="1800" b="0" i="0" u="none" strike="noStrike" baseline="0" dirty="0">
                <a:latin typeface="CMMI12"/>
              </a:rPr>
              <a:t>x, y</a:t>
            </a:r>
            <a:r>
              <a:rPr lang="es-ES" sz="1800" b="0" i="0" u="none" strike="noStrike" baseline="0" dirty="0">
                <a:latin typeface="CMR12"/>
              </a:rPr>
              <a:t>) = 0</a:t>
            </a:r>
            <a:r>
              <a:rPr lang="es-ES" sz="1800" b="0" i="0" u="none" strike="noStrike" baseline="0" dirty="0">
                <a:latin typeface="CMMI12"/>
              </a:rPr>
              <a:t>.</a:t>
            </a:r>
            <a:r>
              <a:rPr lang="es-ES" sz="1800" b="0" i="0" u="none" strike="noStrike" baseline="0" dirty="0">
                <a:latin typeface="CMR12"/>
              </a:rPr>
              <a:t>299 </a:t>
            </a:r>
            <a:r>
              <a:rPr lang="es-ES" sz="1800" b="0" i="0" u="none" strike="noStrike" baseline="0" dirty="0">
                <a:latin typeface="CMSY10"/>
              </a:rPr>
              <a:t>∗ </a:t>
            </a:r>
            <a:r>
              <a:rPr lang="es-ES" sz="1800" b="0" i="0" u="none" strike="noStrike" baseline="0" dirty="0">
                <a:latin typeface="CMMI12"/>
              </a:rPr>
              <a:t>R</a:t>
            </a:r>
            <a:r>
              <a:rPr lang="es-ES" sz="1800" b="0" i="0" u="none" strike="noStrike" baseline="0" dirty="0">
                <a:latin typeface="CMR12"/>
              </a:rPr>
              <a:t>(</a:t>
            </a:r>
            <a:r>
              <a:rPr lang="es-ES" sz="1800" b="0" i="0" u="none" strike="noStrike" baseline="0" dirty="0">
                <a:latin typeface="CMMI12"/>
              </a:rPr>
              <a:t>x, y</a:t>
            </a:r>
            <a:r>
              <a:rPr lang="es-ES" sz="1800" b="0" i="0" u="none" strike="noStrike" baseline="0" dirty="0">
                <a:latin typeface="CMR12"/>
              </a:rPr>
              <a:t>) + 0</a:t>
            </a:r>
            <a:r>
              <a:rPr lang="es-ES" sz="1800" b="0" i="0" u="none" strike="noStrike" baseline="0" dirty="0">
                <a:latin typeface="CMMI12"/>
              </a:rPr>
              <a:t>.</a:t>
            </a:r>
            <a:r>
              <a:rPr lang="es-ES" sz="1800" b="0" i="0" u="none" strike="noStrike" baseline="0" dirty="0">
                <a:latin typeface="CMR12"/>
              </a:rPr>
              <a:t>587 </a:t>
            </a:r>
            <a:r>
              <a:rPr lang="es-ES" sz="1800" b="0" i="0" u="none" strike="noStrike" baseline="0" dirty="0">
                <a:latin typeface="CMSY10"/>
              </a:rPr>
              <a:t>∗ </a:t>
            </a:r>
            <a:r>
              <a:rPr lang="es-ES" sz="1800" b="0" i="0" u="none" strike="noStrike" baseline="0" dirty="0">
                <a:latin typeface="CMMI12"/>
              </a:rPr>
              <a:t>G</a:t>
            </a:r>
            <a:r>
              <a:rPr lang="es-ES" sz="1800" b="0" i="0" u="none" strike="noStrike" baseline="0" dirty="0">
                <a:latin typeface="CMR12"/>
              </a:rPr>
              <a:t>(</a:t>
            </a:r>
            <a:r>
              <a:rPr lang="es-ES" sz="1800" b="0" i="0" u="none" strike="noStrike" baseline="0" dirty="0">
                <a:latin typeface="CMMI12"/>
              </a:rPr>
              <a:t>x, y</a:t>
            </a:r>
            <a:r>
              <a:rPr lang="es-ES" sz="1800" b="0" i="0" u="none" strike="noStrike" baseline="0" dirty="0">
                <a:latin typeface="CMR12"/>
              </a:rPr>
              <a:t>) + 0</a:t>
            </a:r>
            <a:r>
              <a:rPr lang="es-ES" sz="1800" b="0" i="0" u="none" strike="noStrike" baseline="0" dirty="0">
                <a:latin typeface="CMMI12"/>
              </a:rPr>
              <a:t>.</a:t>
            </a:r>
            <a:r>
              <a:rPr lang="es-ES" sz="1800" b="0" i="0" u="none" strike="noStrike" baseline="0" dirty="0">
                <a:latin typeface="CMR12"/>
              </a:rPr>
              <a:t>114 </a:t>
            </a:r>
            <a:r>
              <a:rPr lang="es-ES" sz="1800" b="0" i="0" u="none" strike="noStrike" baseline="0" dirty="0">
                <a:latin typeface="CMSY10"/>
              </a:rPr>
              <a:t>∗ </a:t>
            </a:r>
            <a:r>
              <a:rPr lang="es-ES" sz="1800" b="0" i="0" u="none" strike="noStrike" baseline="0" dirty="0">
                <a:latin typeface="CMMI12"/>
              </a:rPr>
              <a:t>B</a:t>
            </a:r>
            <a:r>
              <a:rPr lang="es-ES" sz="1800" b="0" i="0" u="none" strike="noStrike" baseline="0" dirty="0">
                <a:latin typeface="CMR12"/>
              </a:rPr>
              <a:t>(</a:t>
            </a:r>
            <a:r>
              <a:rPr lang="es-ES" sz="1800" b="0" i="0" u="none" strike="noStrike" baseline="0" dirty="0">
                <a:latin typeface="CMMI12"/>
              </a:rPr>
              <a:t>x, y</a:t>
            </a:r>
            <a:r>
              <a:rPr lang="es-ES" sz="1800" b="0" i="0" u="none" strike="noStrike" baseline="0" dirty="0">
                <a:latin typeface="CMR12"/>
              </a:rPr>
              <a:t>)</a:t>
            </a:r>
            <a:endParaRPr lang="en-US" dirty="0"/>
          </a:p>
          <a:p>
            <a:pPr>
              <a:lnSpc>
                <a:spcPct val="100000"/>
              </a:lnSpc>
            </a:pPr>
            <a:r>
              <a:rPr lang="en-US" u="sng" dirty="0"/>
              <a:t>Grayscale to RGB:</a:t>
            </a:r>
          </a:p>
          <a:p>
            <a:pPr>
              <a:lnSpc>
                <a:spcPct val="100000"/>
              </a:lnSpc>
            </a:pPr>
            <a:r>
              <a:rPr lang="en-US" dirty="0"/>
              <a:t>The same gray value is assigned to all three streams.</a:t>
            </a:r>
          </a:p>
          <a:p>
            <a:pPr algn="ctr">
              <a:lnSpc>
                <a:spcPct val="100000"/>
              </a:lnSpc>
            </a:pPr>
            <a:r>
              <a:rPr lang="es-ES" sz="1800" b="0" i="0" u="none" strike="noStrike" baseline="0" dirty="0">
                <a:latin typeface="CMMI12"/>
              </a:rPr>
              <a:t>R</a:t>
            </a:r>
            <a:r>
              <a:rPr lang="es-ES" sz="1800" b="0" i="0" u="none" strike="noStrike" baseline="0" dirty="0">
                <a:latin typeface="CMR12"/>
              </a:rPr>
              <a:t>(</a:t>
            </a:r>
            <a:r>
              <a:rPr lang="es-ES" sz="1800" b="0" i="0" u="none" strike="noStrike" baseline="0" dirty="0">
                <a:latin typeface="CMMI12"/>
              </a:rPr>
              <a:t>x, y</a:t>
            </a:r>
            <a:r>
              <a:rPr lang="es-ES" sz="1800" b="0" i="0" u="none" strike="noStrike" baseline="0" dirty="0">
                <a:latin typeface="CMR12"/>
              </a:rPr>
              <a:t>) = </a:t>
            </a:r>
            <a:r>
              <a:rPr lang="es-ES" sz="1800" b="0" i="0" u="none" strike="noStrike" baseline="0" dirty="0">
                <a:latin typeface="CMMI12"/>
              </a:rPr>
              <a:t>G</a:t>
            </a:r>
            <a:r>
              <a:rPr lang="es-ES" sz="1800" b="0" i="0" u="none" strike="noStrike" baseline="0" dirty="0">
                <a:latin typeface="CMR12"/>
              </a:rPr>
              <a:t>(</a:t>
            </a:r>
            <a:r>
              <a:rPr lang="es-ES" sz="1800" b="0" i="0" u="none" strike="noStrike" baseline="0" dirty="0">
                <a:latin typeface="CMMI12"/>
              </a:rPr>
              <a:t>x, y</a:t>
            </a:r>
            <a:r>
              <a:rPr lang="es-ES" sz="1800" b="0" i="0" u="none" strike="noStrike" baseline="0" dirty="0">
                <a:latin typeface="CMR12"/>
              </a:rPr>
              <a:t>) = </a:t>
            </a:r>
            <a:r>
              <a:rPr lang="es-ES" sz="1800" b="0" i="0" u="none" strike="noStrike" baseline="0" dirty="0">
                <a:latin typeface="CMMI12"/>
              </a:rPr>
              <a:t>B</a:t>
            </a:r>
            <a:r>
              <a:rPr lang="es-ES" sz="1800" b="0" i="0" u="none" strike="noStrike" baseline="0" dirty="0">
                <a:latin typeface="CMR12"/>
              </a:rPr>
              <a:t>(</a:t>
            </a:r>
            <a:r>
              <a:rPr lang="es-ES" sz="1800" b="0" i="0" u="none" strike="noStrike" baseline="0" dirty="0">
                <a:latin typeface="CMMI12"/>
              </a:rPr>
              <a:t>x, y</a:t>
            </a:r>
            <a:r>
              <a:rPr lang="es-ES" sz="1800" b="0" i="0" u="none" strike="noStrike" baseline="0" dirty="0">
                <a:latin typeface="CMR12"/>
              </a:rPr>
              <a:t>) = </a:t>
            </a:r>
            <a:r>
              <a:rPr lang="es-ES" sz="1800" b="0" i="0" u="none" strike="noStrike" baseline="0" dirty="0">
                <a:latin typeface="CMMI12"/>
              </a:rPr>
              <a:t>Gray</a:t>
            </a:r>
            <a:r>
              <a:rPr lang="es-ES" sz="1800" b="0" i="0" u="none" strike="noStrike" baseline="0" dirty="0">
                <a:latin typeface="CMR12"/>
              </a:rPr>
              <a:t>(</a:t>
            </a:r>
            <a:r>
              <a:rPr lang="es-ES" sz="1800" b="0" i="0" u="none" strike="noStrike" baseline="0" dirty="0">
                <a:latin typeface="CMMI12"/>
              </a:rPr>
              <a:t>x, y</a:t>
            </a:r>
            <a:r>
              <a:rPr lang="es-ES" sz="1800" b="0" i="0" u="none" strike="noStrike" baseline="0" dirty="0">
                <a:latin typeface="CMR12"/>
              </a:rPr>
              <a:t>)</a:t>
            </a:r>
          </a:p>
          <a:p>
            <a:pPr algn="r">
              <a:lnSpc>
                <a:spcPct val="100000"/>
              </a:lnSpc>
            </a:pPr>
            <a:r>
              <a:rPr lang="es-ES" sz="1800" dirty="0">
                <a:latin typeface="CMR12"/>
              </a:rPr>
              <a:t>*(R(x,y), G(x,y) and B(x,y) represent red, blue and green of pixel at (x,y) coordinate)</a:t>
            </a:r>
            <a:endParaRPr lang="hi-IN" dirty="0"/>
          </a:p>
        </p:txBody>
      </p:sp>
    </p:spTree>
    <p:extLst>
      <p:ext uri="{BB962C8B-B14F-4D97-AF65-F5344CB8AC3E}">
        <p14:creationId xmlns:p14="http://schemas.microsoft.com/office/powerpoint/2010/main" val="1312891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9FF104-328C-4DED-AACC-9DE70FD71C90}"/>
              </a:ext>
            </a:extLst>
          </p:cNvPr>
          <p:cNvSpPr>
            <a:spLocks noGrp="1"/>
          </p:cNvSpPr>
          <p:nvPr>
            <p:ph type="title"/>
          </p:nvPr>
        </p:nvSpPr>
        <p:spPr/>
        <p:txBody>
          <a:bodyPr/>
          <a:lstStyle/>
          <a:p>
            <a:r>
              <a:rPr lang="en-US" dirty="0" err="1"/>
              <a:t>MediaPipe</a:t>
            </a:r>
            <a:r>
              <a:rPr lang="en-US" dirty="0"/>
              <a:t> Hands</a:t>
            </a:r>
            <a:endParaRPr lang="hi-IN" dirty="0"/>
          </a:p>
        </p:txBody>
      </p:sp>
      <p:pic>
        <p:nvPicPr>
          <p:cNvPr id="13" name="Content Placeholder 12">
            <a:extLst>
              <a:ext uri="{FF2B5EF4-FFF2-40B4-BE49-F238E27FC236}">
                <a16:creationId xmlns:a16="http://schemas.microsoft.com/office/drawing/2014/main" id="{84A105AC-4D5B-40ED-B595-3D80C5D6652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96963" y="2495222"/>
            <a:ext cx="4938712" cy="2724806"/>
          </a:xfrm>
        </p:spPr>
      </p:pic>
      <p:sp>
        <p:nvSpPr>
          <p:cNvPr id="11" name="Content Placeholder 10">
            <a:extLst>
              <a:ext uri="{FF2B5EF4-FFF2-40B4-BE49-F238E27FC236}">
                <a16:creationId xmlns:a16="http://schemas.microsoft.com/office/drawing/2014/main" id="{1DE2DC3C-6D01-417D-9444-718B6B139BC4}"/>
              </a:ext>
            </a:extLst>
          </p:cNvPr>
          <p:cNvSpPr>
            <a:spLocks noGrp="1"/>
          </p:cNvSpPr>
          <p:nvPr>
            <p:ph sz="half" idx="2"/>
          </p:nvPr>
        </p:nvSpPr>
        <p:spPr>
          <a:xfrm>
            <a:off x="6217920" y="2820132"/>
            <a:ext cx="4937760" cy="2074985"/>
          </a:xfrm>
        </p:spPr>
        <p:txBody>
          <a:bodyPr/>
          <a:lstStyle/>
          <a:p>
            <a:pPr>
              <a:lnSpc>
                <a:spcPct val="100000"/>
              </a:lnSpc>
            </a:pPr>
            <a:r>
              <a:rPr lang="en-US" sz="2000" b="0" i="1" u="none" strike="noStrike" baseline="0" dirty="0" err="1">
                <a:latin typeface="CMTI12"/>
              </a:rPr>
              <a:t>MediaPipe</a:t>
            </a:r>
            <a:r>
              <a:rPr lang="en-US" sz="2000" b="0" i="1" u="none" strike="noStrike" baseline="0" dirty="0">
                <a:latin typeface="CMTI12"/>
              </a:rPr>
              <a:t> Hands: On-device Real-time Hand Tracking</a:t>
            </a:r>
            <a:r>
              <a:rPr lang="en-US" baseline="30000" dirty="0">
                <a:latin typeface="CMTI12"/>
              </a:rPr>
              <a:t>[1]</a:t>
            </a:r>
            <a:r>
              <a:rPr lang="en-US" sz="2000" b="0" u="none" strike="noStrike" baseline="0" dirty="0">
                <a:latin typeface="CMTI12"/>
              </a:rPr>
              <a:t> </a:t>
            </a:r>
            <a:r>
              <a:rPr lang="en-US" sz="2000" b="0" i="1" u="none" strike="noStrike" baseline="0" dirty="0">
                <a:latin typeface="CMR12"/>
              </a:rPr>
              <a:t>by </a:t>
            </a:r>
            <a:r>
              <a:rPr lang="en-US" sz="2000" b="0" i="1" u="none" strike="noStrike" baseline="0" dirty="0">
                <a:latin typeface="CMTI12"/>
              </a:rPr>
              <a:t>Google Research </a:t>
            </a:r>
            <a:r>
              <a:rPr lang="en-US" sz="2000" b="0" i="0" u="none" strike="noStrike" baseline="0" dirty="0">
                <a:latin typeface="CMR12"/>
              </a:rPr>
              <a:t>proposes a novel highly optimized method to detect and track hands. The hand-landmark model provide key-points that identify specific parts of hands for example, the joints and tips</a:t>
            </a:r>
            <a:endParaRPr lang="hi-IN" dirty="0"/>
          </a:p>
          <a:p>
            <a:endParaRPr lang="hi-IN" dirty="0"/>
          </a:p>
        </p:txBody>
      </p:sp>
      <p:sp>
        <p:nvSpPr>
          <p:cNvPr id="2" name="Footer Placeholder 1">
            <a:extLst>
              <a:ext uri="{FF2B5EF4-FFF2-40B4-BE49-F238E27FC236}">
                <a16:creationId xmlns:a16="http://schemas.microsoft.com/office/drawing/2014/main" id="{2E67D654-D6E4-4A3F-B11F-50DE113605A1}"/>
              </a:ext>
            </a:extLst>
          </p:cNvPr>
          <p:cNvSpPr>
            <a:spLocks noGrp="1"/>
          </p:cNvSpPr>
          <p:nvPr>
            <p:ph type="ftr" sz="quarter" idx="11"/>
          </p:nvPr>
        </p:nvSpPr>
        <p:spPr>
          <a:xfrm>
            <a:off x="3228535" y="6459785"/>
            <a:ext cx="5978769" cy="398215"/>
          </a:xfrm>
        </p:spPr>
        <p:txBody>
          <a:bodyPr/>
          <a:lstStyle/>
          <a:p>
            <a:r>
              <a:rPr lang="en-US" sz="1100" cap="none" dirty="0"/>
              <a:t>[1] Mediapipe Hands: On-device Real-time Hand Tracking, CVPR Workshop, 2020</a:t>
            </a:r>
            <a:endParaRPr lang="hi-IN" sz="1100" cap="none" dirty="0"/>
          </a:p>
        </p:txBody>
      </p:sp>
    </p:spTree>
    <p:extLst>
      <p:ext uri="{BB962C8B-B14F-4D97-AF65-F5344CB8AC3E}">
        <p14:creationId xmlns:p14="http://schemas.microsoft.com/office/powerpoint/2010/main" val="3125285409"/>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1771</TotalTime>
  <Words>1836</Words>
  <Application>Microsoft Office PowerPoint</Application>
  <PresentationFormat>Widescreen</PresentationFormat>
  <Paragraphs>115</Paragraphs>
  <Slides>24</Slides>
  <Notes>0</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Calibri</vt:lpstr>
      <vt:lpstr>Calibri Light</vt:lpstr>
      <vt:lpstr>CMBX12</vt:lpstr>
      <vt:lpstr>CMMI12</vt:lpstr>
      <vt:lpstr>CMMI8</vt:lpstr>
      <vt:lpstr>CMR12</vt:lpstr>
      <vt:lpstr>CMSY10</vt:lpstr>
      <vt:lpstr>CMTI12</vt:lpstr>
      <vt:lpstr>SFRM1200</vt:lpstr>
      <vt:lpstr>Wingdings</vt:lpstr>
      <vt:lpstr>Retrospect</vt:lpstr>
      <vt:lpstr>Hands-Free Image Cropping using Sensors</vt:lpstr>
      <vt:lpstr>Introduction</vt:lpstr>
      <vt:lpstr>Topics Covered</vt:lpstr>
      <vt:lpstr>Objective</vt:lpstr>
      <vt:lpstr>Related Work</vt:lpstr>
      <vt:lpstr>Gap and Contribution</vt:lpstr>
      <vt:lpstr>Background Study</vt:lpstr>
      <vt:lpstr>Color Space Conversion</vt:lpstr>
      <vt:lpstr>MediaPipe Hands</vt:lpstr>
      <vt:lpstr>Architecture</vt:lpstr>
      <vt:lpstr>Optimization</vt:lpstr>
      <vt:lpstr>PowerPoint Presentation</vt:lpstr>
      <vt:lpstr>Implementation</vt:lpstr>
      <vt:lpstr>Keypoints Collection</vt:lpstr>
      <vt:lpstr>Gestures</vt:lpstr>
      <vt:lpstr>Draw gesture</vt:lpstr>
      <vt:lpstr>Draw gesture</vt:lpstr>
      <vt:lpstr>Clear Screen Gesture</vt:lpstr>
      <vt:lpstr>Crop Gesture</vt:lpstr>
      <vt:lpstr>Crop Gesture</vt:lpstr>
      <vt:lpstr>Handling Noise</vt:lpstr>
      <vt:lpstr>Handling Noise</vt:lpstr>
      <vt:lpstr>Observations</vt:lpstr>
      <vt:lpstr>Future Scope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Objective</dc:title>
  <dc:creator>Suchintan Pati</dc:creator>
  <cp:lastModifiedBy>Suchintan Pati</cp:lastModifiedBy>
  <cp:revision>15</cp:revision>
  <dcterms:created xsi:type="dcterms:W3CDTF">2021-11-12T13:35:32Z</dcterms:created>
  <dcterms:modified xsi:type="dcterms:W3CDTF">2021-11-21T13:21:28Z</dcterms:modified>
</cp:coreProperties>
</file>